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5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90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78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57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89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14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15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73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0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364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050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616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80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924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544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0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FCBAA3B-4B9C-4971-8480-A2FC1DEB04BF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9EF2C27-A0FC-41E7-A726-6720F39E1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01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altLang="ru-RU" dirty="0" smtClean="0"/>
              <a:t>Конфликты </a:t>
            </a:r>
            <a:r>
              <a:rPr lang="ru-RU" altLang="ru-RU" dirty="0"/>
              <a:t>в социальной работе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907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/>
              <a:t>Понятие конфликта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altLang="ru-RU" sz="2800" b="1" dirty="0"/>
              <a:t>Под конфликтом понимается наиболее острый способ разрешения значимых противоречий, возникающих в процессе взаимодействия, заключающийся в противодействии субъектов конфликта и обычно сопровождающийся негативными эмоциями.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45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Принципы конфликта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ru-RU" altLang="ru-RU" sz="2800" dirty="0"/>
              <a:t>Конфликт – это распространенная черта социальных систем, а потому должен рассматриваться как естественный фрагмент человеческой жизни. Мы должны перестать воспринимать его как патологию или аномалию. </a:t>
            </a:r>
          </a:p>
          <a:p>
            <a:pPr>
              <a:defRPr/>
            </a:pPr>
            <a:endParaRPr lang="ru-RU" altLang="ru-RU" sz="2800" u="sng" dirty="0"/>
          </a:p>
          <a:p>
            <a:pPr>
              <a:defRPr/>
            </a:pPr>
            <a:r>
              <a:rPr lang="ru-RU" altLang="ru-RU" sz="2800" u="sng" dirty="0"/>
              <a:t>Конфликт – это нормально</a:t>
            </a:r>
            <a:r>
              <a:rPr lang="ru-RU" altLang="ru-RU" sz="2800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28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/>
              <a:t>Признаки конфликта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dirty="0"/>
              <a:t>Конфликт всегда возникает на основе противоположно направленных мотивов и суждений. Такие мотивы и суждения являются необходимым условием возникновения конфликта. 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  <a:defRPr/>
            </a:pPr>
            <a:endParaRPr lang="ru-RU" altLang="ru-RU" sz="2400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ru-RU" altLang="ru-RU" sz="2400" dirty="0"/>
              <a:t>Конфликт – это всегда противоборство субъектов социального взаимодействия, которое характеризуется нанесением взаимного ущерба (морального, материального, физического, психологического и т.п.).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96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 smtClean="0"/>
              <a:t>Классификация</a:t>
            </a:r>
            <a:r>
              <a:rPr lang="ru-RU" altLang="ru-RU" sz="4800" dirty="0" smtClean="0"/>
              <a:t> </a:t>
            </a:r>
            <a:r>
              <a:rPr lang="ru-RU" altLang="ru-RU" dirty="0"/>
              <a:t>конфликтов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12571"/>
            <a:ext cx="12192000" cy="4245429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ru-RU" altLang="ru-RU" dirty="0"/>
              <a:t>По </a:t>
            </a:r>
            <a:r>
              <a:rPr lang="ru-RU" altLang="ru-RU" b="1" dirty="0"/>
              <a:t>масштабу – </a:t>
            </a:r>
            <a:r>
              <a:rPr lang="ru-RU" altLang="ru-RU" i="1" dirty="0"/>
              <a:t>общими, локальными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dirty="0" smtClean="0"/>
              <a:t>По </a:t>
            </a:r>
            <a:r>
              <a:rPr lang="ru-RU" altLang="ru-RU" b="1" dirty="0"/>
              <a:t>стадиям развития</a:t>
            </a:r>
            <a:r>
              <a:rPr lang="ru-RU" altLang="ru-RU" dirty="0"/>
              <a:t> — </a:t>
            </a:r>
            <a:r>
              <a:rPr lang="ru-RU" altLang="ru-RU" i="1" dirty="0"/>
              <a:t>зарождающимися, зрелыми </a:t>
            </a:r>
            <a:r>
              <a:rPr lang="ru-RU" altLang="ru-RU" dirty="0"/>
              <a:t>или </a:t>
            </a:r>
            <a:r>
              <a:rPr lang="ru-RU" altLang="ru-RU" i="1" dirty="0"/>
              <a:t>угасающими.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dirty="0" smtClean="0"/>
              <a:t>По </a:t>
            </a:r>
            <a:r>
              <a:rPr lang="ru-RU" altLang="ru-RU" b="1" dirty="0"/>
              <a:t>степени осмысленности</a:t>
            </a:r>
            <a:r>
              <a:rPr lang="ru-RU" altLang="ru-RU" dirty="0"/>
              <a:t> — </a:t>
            </a:r>
            <a:r>
              <a:rPr lang="ru-RU" altLang="ru-RU" i="1" dirty="0"/>
              <a:t>слепыми </a:t>
            </a:r>
            <a:r>
              <a:rPr lang="ru-RU" altLang="ru-RU" dirty="0"/>
              <a:t>или </a:t>
            </a:r>
            <a:r>
              <a:rPr lang="ru-RU" altLang="ru-RU" i="1" dirty="0"/>
              <a:t>рациональными.</a:t>
            </a:r>
            <a:endParaRPr lang="ru-RU" altLang="ru-RU" dirty="0"/>
          </a:p>
          <a:p>
            <a:pPr>
              <a:lnSpc>
                <a:spcPct val="80000"/>
              </a:lnSpc>
              <a:defRPr/>
            </a:pPr>
            <a:r>
              <a:rPr lang="ru-RU" altLang="ru-RU" dirty="0"/>
              <a:t>По </a:t>
            </a:r>
            <a:r>
              <a:rPr lang="ru-RU" altLang="ru-RU" b="1" dirty="0"/>
              <a:t>формам протекания</a:t>
            </a:r>
            <a:r>
              <a:rPr lang="ru-RU" altLang="ru-RU" dirty="0"/>
              <a:t> — </a:t>
            </a:r>
            <a:r>
              <a:rPr lang="ru-RU" altLang="ru-RU" i="1" dirty="0"/>
              <a:t>мирными </a:t>
            </a:r>
            <a:r>
              <a:rPr lang="ru-RU" altLang="ru-RU" dirty="0"/>
              <a:t>или </a:t>
            </a:r>
            <a:r>
              <a:rPr lang="ru-RU" altLang="ru-RU" i="1" dirty="0"/>
              <a:t>немирными.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b="1" dirty="0" smtClean="0"/>
              <a:t>По </a:t>
            </a:r>
            <a:r>
              <a:rPr lang="ru-RU" altLang="ru-RU" b="1" dirty="0"/>
              <a:t>продолжительности</a:t>
            </a:r>
            <a:r>
              <a:rPr lang="ru-RU" altLang="ru-RU" dirty="0"/>
              <a:t> — </a:t>
            </a:r>
            <a:r>
              <a:rPr lang="ru-RU" altLang="ru-RU" i="1" dirty="0"/>
              <a:t>кратковременными </a:t>
            </a:r>
            <a:r>
              <a:rPr lang="ru-RU" altLang="ru-RU" dirty="0"/>
              <a:t>и </a:t>
            </a:r>
            <a:r>
              <a:rPr lang="ru-RU" altLang="ru-RU" i="1" dirty="0"/>
              <a:t>затяжными 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dirty="0" smtClean="0"/>
              <a:t>По </a:t>
            </a:r>
            <a:r>
              <a:rPr lang="ru-RU" altLang="ru-RU" b="1" dirty="0"/>
              <a:t>отношению к отдельному субъекту конфликты</a:t>
            </a:r>
            <a:r>
              <a:rPr lang="en-US" altLang="ru-RU" b="1" dirty="0"/>
              <a:t> – </a:t>
            </a:r>
            <a:r>
              <a:rPr lang="ru-RU" altLang="ru-RU" dirty="0"/>
              <a:t> </a:t>
            </a:r>
            <a:r>
              <a:rPr lang="ru-RU" altLang="ru-RU" i="1" dirty="0"/>
              <a:t>внутренними </a:t>
            </a:r>
            <a:r>
              <a:rPr lang="ru-RU" altLang="ru-RU" dirty="0"/>
              <a:t>и </a:t>
            </a:r>
            <a:r>
              <a:rPr lang="ru-RU" altLang="ru-RU" i="1" dirty="0"/>
              <a:t>внешними. 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dirty="0"/>
              <a:t>С точки зрения </a:t>
            </a:r>
            <a:r>
              <a:rPr lang="ru-RU" altLang="ru-RU" b="1" i="1" dirty="0"/>
              <a:t>организационных уровней – </a:t>
            </a:r>
            <a:r>
              <a:rPr lang="ru-RU" altLang="ru-RU" i="1" dirty="0"/>
              <a:t>горизонтальными и вертикальными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dirty="0" smtClean="0"/>
              <a:t>По </a:t>
            </a:r>
            <a:r>
              <a:rPr lang="ru-RU" altLang="ru-RU" b="1" i="1" dirty="0"/>
              <a:t>сфере возникновения</a:t>
            </a:r>
            <a:r>
              <a:rPr lang="ru-RU" altLang="ru-RU" i="1" dirty="0"/>
              <a:t> деловые и личностные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dirty="0" smtClean="0"/>
              <a:t>По </a:t>
            </a:r>
            <a:r>
              <a:rPr lang="ru-RU" altLang="ru-RU" b="1" i="1" dirty="0"/>
              <a:t>распределению потерь и выигрышей</a:t>
            </a:r>
            <a:r>
              <a:rPr lang="ru-RU" altLang="ru-RU" i="1" dirty="0"/>
              <a:t> симметричные </a:t>
            </a:r>
            <a:r>
              <a:rPr lang="ru-RU" altLang="ru-RU" dirty="0"/>
              <a:t>и </a:t>
            </a:r>
            <a:r>
              <a:rPr lang="ru-RU" altLang="ru-RU" i="1" dirty="0"/>
              <a:t>асимметричные</a:t>
            </a:r>
            <a:endParaRPr lang="ru-RU" altLang="ru-RU" dirty="0"/>
          </a:p>
          <a:p>
            <a:pPr>
              <a:lnSpc>
                <a:spcPct val="80000"/>
              </a:lnSpc>
              <a:defRPr/>
            </a:pPr>
            <a:r>
              <a:rPr lang="ru-RU" altLang="ru-RU" dirty="0"/>
              <a:t>Исходя </a:t>
            </a:r>
            <a:r>
              <a:rPr lang="ru-RU" altLang="ru-RU" b="1" dirty="0"/>
              <a:t>из </a:t>
            </a:r>
            <a:r>
              <a:rPr lang="ru-RU" altLang="ru-RU" b="1" i="1" dirty="0"/>
              <a:t>степени внешнего проявления – </a:t>
            </a:r>
            <a:r>
              <a:rPr lang="ru-RU" altLang="ru-RU" dirty="0"/>
              <a:t>скрытным (</a:t>
            </a:r>
            <a:r>
              <a:rPr lang="ru-RU" altLang="ru-RU" i="1" dirty="0"/>
              <a:t>латентным) или открытым</a:t>
            </a:r>
            <a:r>
              <a:rPr lang="ru-RU" altLang="ru-RU" dirty="0"/>
              <a:t>. 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dirty="0" smtClean="0"/>
              <a:t>По </a:t>
            </a:r>
            <a:r>
              <a:rPr lang="ru-RU" altLang="ru-RU" b="1" i="1" dirty="0"/>
              <a:t>последствиям</a:t>
            </a:r>
            <a:r>
              <a:rPr lang="ru-RU" altLang="ru-RU" i="1" dirty="0"/>
              <a:t> конструктивными и деструктивными.</a:t>
            </a:r>
            <a:r>
              <a:rPr lang="ru-RU" alt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17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/>
              <a:t>Этапы и фазы </a:t>
            </a:r>
            <a:r>
              <a:rPr lang="ru-RU" altLang="ru-RU" dirty="0" smtClean="0"/>
              <a:t>конфликта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86000"/>
            <a:ext cx="12192000" cy="457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b="1" i="1" dirty="0"/>
              <a:t>Первый этап</a:t>
            </a:r>
            <a:r>
              <a:rPr lang="ru-RU" altLang="ru-RU" i="1" dirty="0"/>
              <a:t> </a:t>
            </a:r>
            <a:r>
              <a:rPr lang="ru-RU" altLang="ru-RU" dirty="0"/>
              <a:t>– </a:t>
            </a:r>
            <a:r>
              <a:rPr lang="ru-RU" dirty="0"/>
              <a:t>Возникновение и развитие конфликтной ситуации. Конфликтная ситуация создается одним или несколькими субъектами социального взаимодействия и является предпосылкой конфликта.</a:t>
            </a:r>
            <a:endParaRPr lang="ru-RU" altLang="ru-RU" dirty="0"/>
          </a:p>
          <a:p>
            <a:pPr marL="0" indent="0">
              <a:buNone/>
            </a:pPr>
            <a:r>
              <a:rPr lang="ru-RU" altLang="ru-RU" b="1" i="1" dirty="0"/>
              <a:t>Второй этап </a:t>
            </a:r>
            <a:r>
              <a:rPr lang="en-US" altLang="ru-RU" b="1" i="1" dirty="0"/>
              <a:t>– </a:t>
            </a:r>
            <a:r>
              <a:rPr lang="ru-RU" altLang="ru-RU" b="1" i="1" dirty="0"/>
              <a:t> </a:t>
            </a:r>
            <a:r>
              <a:rPr lang="ru-RU" dirty="0"/>
              <a:t>Осознание конфликтной ситуации хотя бы одним из участников социального взаимодействия и эмоциональное переживание им этого факта</a:t>
            </a:r>
            <a:r>
              <a:rPr lang="ru-RU" dirty="0" smtClean="0"/>
              <a:t>.</a:t>
            </a:r>
          </a:p>
          <a:p>
            <a:pPr marL="0" indent="0">
              <a:buNone/>
              <a:defRPr/>
            </a:pPr>
            <a:r>
              <a:rPr lang="ru-RU" altLang="ru-RU" b="1" i="1" dirty="0"/>
              <a:t>Третий этап – </a:t>
            </a:r>
            <a:r>
              <a:rPr lang="ru-RU" dirty="0"/>
              <a:t>Начало открытого конфликтного взаимодействия. Этот этап выражается в том, что один из участников социального взаимодействия, осознавший конфликтную ситуацию, переходит к активным действиям (в форме демарша, заявления, предупреждения и т. п.), направленным на нанесение ущерба «противнику». </a:t>
            </a:r>
            <a:r>
              <a:rPr lang="ru-RU" dirty="0" smtClean="0"/>
              <a:t>Другой </a:t>
            </a:r>
            <a:r>
              <a:rPr lang="ru-RU" dirty="0"/>
              <a:t>участник при этом сознает, что данные действия направлены против него, и, в свою очередь, предпринимает активные ответные действия против инициатора конфликта.</a:t>
            </a:r>
            <a:endParaRPr lang="ru-RU" altLang="ru-RU" dirty="0"/>
          </a:p>
          <a:p>
            <a:pPr marL="0" indent="0">
              <a:buNone/>
            </a:pPr>
            <a:r>
              <a:rPr lang="ru-RU" altLang="ru-RU" b="1" i="1" dirty="0"/>
              <a:t>Четвертый этап – </a:t>
            </a:r>
            <a:r>
              <a:rPr lang="ru-RU" dirty="0"/>
              <a:t>Развитие открытого конфликта. На этом этапе участники конфликта открыто заявляют о своих позициях и выдвигают требования. Вместе с тем они могут не осознавать собственных интересов и не понимать сути и предмета конфликта.</a:t>
            </a:r>
            <a:endParaRPr lang="ru-RU" altLang="ru-RU" dirty="0"/>
          </a:p>
          <a:p>
            <a:pPr marL="0" indent="0">
              <a:buNone/>
            </a:pPr>
            <a:r>
              <a:rPr lang="ru-RU" b="1" i="1" dirty="0"/>
              <a:t>Пятый этап </a:t>
            </a:r>
            <a:r>
              <a:rPr lang="ru-RU" dirty="0"/>
              <a:t>- завершение</a:t>
            </a:r>
            <a:r>
              <a:rPr lang="ru-RU" altLang="ru-RU" b="1" i="1" dirty="0"/>
              <a:t> </a:t>
            </a:r>
            <a:r>
              <a:rPr lang="ru-RU" altLang="ru-RU" b="1" dirty="0"/>
              <a:t>конфликта</a:t>
            </a:r>
            <a:r>
              <a:rPr lang="ru-RU" altLang="ru-RU" i="1" dirty="0"/>
              <a:t> </a:t>
            </a:r>
            <a:r>
              <a:rPr lang="ru-RU" altLang="ru-RU" dirty="0"/>
              <a:t>по любым причинам (разрешение, перемирие, </a:t>
            </a:r>
            <a:r>
              <a:rPr lang="ru-RU" altLang="ru-RU" dirty="0" smtClean="0"/>
              <a:t>тупик, </a:t>
            </a:r>
            <a:r>
              <a:rPr lang="ru-RU" altLang="ru-RU" dirty="0"/>
              <a:t>урегулирование, угасание, устранение, перерастание в другой конфликт</a:t>
            </a:r>
            <a:r>
              <a:rPr lang="ru-RU" altLang="ru-RU" dirty="0" smtClean="0"/>
              <a:t>).</a:t>
            </a:r>
            <a:endParaRPr lang="ru-RU" alt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22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Исчерпание конфликта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86000"/>
            <a:ext cx="12192000" cy="457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sz="2000" b="1" dirty="0"/>
              <a:t>Завершение конфликта </a:t>
            </a:r>
            <a:r>
              <a:rPr lang="ru-RU" altLang="ru-RU" sz="2000" dirty="0"/>
              <a:t>– это окончание конфликта по любым основаниям. </a:t>
            </a:r>
            <a:endParaRPr lang="ru-RU" altLang="ru-RU" sz="2000" dirty="0" smtClean="0"/>
          </a:p>
          <a:p>
            <a:pPr marL="0" indent="0">
              <a:buNone/>
              <a:defRPr/>
            </a:pPr>
            <a:r>
              <a:rPr lang="ru-RU" altLang="ru-RU" sz="2000" b="1" dirty="0"/>
              <a:t>Разрешение </a:t>
            </a:r>
            <a:r>
              <a:rPr lang="ru-RU" altLang="ru-RU" sz="2000" b="1" dirty="0" smtClean="0"/>
              <a:t>конфликта </a:t>
            </a:r>
            <a:r>
              <a:rPr lang="ru-RU" altLang="ru-RU" sz="2000" dirty="0" smtClean="0"/>
              <a:t>–</a:t>
            </a:r>
            <a:r>
              <a:rPr lang="ru-RU" altLang="ru-RU" sz="2000" b="1" dirty="0" smtClean="0"/>
              <a:t> </a:t>
            </a:r>
            <a:r>
              <a:rPr lang="ru-RU" altLang="ru-RU" sz="2000" dirty="0"/>
              <a:t>э</a:t>
            </a:r>
            <a:r>
              <a:rPr lang="ru-RU" altLang="ru-RU" sz="2000" dirty="0" smtClean="0"/>
              <a:t>то  совместная </a:t>
            </a:r>
            <a:r>
              <a:rPr lang="ru-RU" altLang="ru-RU" sz="2000" dirty="0"/>
              <a:t>деятельность его участников, направленная на прекращение противодействия и решения проблемы, которая привела к столкновению</a:t>
            </a:r>
            <a:r>
              <a:rPr lang="ru-RU" altLang="ru-RU" sz="2000" dirty="0" smtClean="0"/>
              <a:t>.</a:t>
            </a:r>
          </a:p>
          <a:p>
            <a:pPr marL="0" indent="0">
              <a:buNone/>
              <a:defRPr/>
            </a:pPr>
            <a:r>
              <a:rPr lang="ru-RU" altLang="ru-RU" sz="2000" b="1" dirty="0"/>
              <a:t>Урегулирование </a:t>
            </a:r>
            <a:r>
              <a:rPr lang="ru-RU" altLang="ru-RU" sz="2000" b="1" dirty="0" smtClean="0"/>
              <a:t>конфликта </a:t>
            </a:r>
            <a:r>
              <a:rPr lang="ru-RU" altLang="ru-RU" sz="2000" dirty="0" smtClean="0"/>
              <a:t>–</a:t>
            </a:r>
            <a:r>
              <a:rPr lang="ru-RU" altLang="ru-RU" sz="2000" b="1" dirty="0" smtClean="0"/>
              <a:t> </a:t>
            </a:r>
            <a:r>
              <a:rPr lang="ru-RU" altLang="ru-RU" sz="2000" dirty="0" smtClean="0"/>
              <a:t>отличается  </a:t>
            </a:r>
            <a:r>
              <a:rPr lang="ru-RU" altLang="ru-RU" sz="2000" dirty="0"/>
              <a:t>от решения тем, что в устранении противоречий между оппонентами принимает участие третья сторона. Ее участие возможно как с согласия противоборствующих сторон, так и без их согласия</a:t>
            </a:r>
            <a:r>
              <a:rPr lang="ru-RU" altLang="ru-RU" sz="2000" dirty="0" smtClean="0"/>
              <a:t>.</a:t>
            </a:r>
          </a:p>
          <a:p>
            <a:pPr marL="0" indent="0">
              <a:buNone/>
              <a:defRPr/>
            </a:pPr>
            <a:r>
              <a:rPr lang="ru-RU" altLang="ru-RU" sz="2000" b="1" dirty="0"/>
              <a:t>Угасание </a:t>
            </a:r>
            <a:r>
              <a:rPr lang="ru-RU" altLang="ru-RU" sz="2000" b="1" dirty="0" smtClean="0"/>
              <a:t>конфликта </a:t>
            </a:r>
            <a:r>
              <a:rPr lang="ru-RU" altLang="ru-RU" sz="2000" dirty="0" smtClean="0"/>
              <a:t>–</a:t>
            </a:r>
            <a:r>
              <a:rPr lang="ru-RU" altLang="ru-RU" sz="2000" b="1" dirty="0" smtClean="0"/>
              <a:t> </a:t>
            </a:r>
            <a:r>
              <a:rPr lang="ru-RU" sz="2000" dirty="0" smtClean="0"/>
              <a:t>это временное </a:t>
            </a:r>
            <a:r>
              <a:rPr lang="ru-RU" sz="2000" dirty="0"/>
              <a:t>прекращение противодействия при сохранении основных признаков конфликта: разногласий и напряженных </a:t>
            </a:r>
            <a:r>
              <a:rPr lang="ru-RU" sz="2000" dirty="0" smtClean="0"/>
              <a:t>отношений. Конфликт </a:t>
            </a:r>
            <a:r>
              <a:rPr lang="ru-RU" sz="2000" dirty="0"/>
              <a:t>переходит с явной формы в скрытую</a:t>
            </a:r>
            <a:r>
              <a:rPr lang="ru-RU" sz="2000" dirty="0" smtClean="0"/>
              <a:t>. </a:t>
            </a:r>
            <a:r>
              <a:rPr lang="ru-RU" sz="2000" b="1" dirty="0" smtClean="0"/>
              <a:t>Причины угасания: </a:t>
            </a:r>
            <a:r>
              <a:rPr lang="ru-RU" sz="2000" b="1" i="1" dirty="0"/>
              <a:t>истощение ресурсов обеих сторон, необходимых для </a:t>
            </a:r>
            <a:r>
              <a:rPr lang="ru-RU" sz="2000" b="1" i="1" dirty="0" smtClean="0"/>
              <a:t>борьбы; потери </a:t>
            </a:r>
            <a:r>
              <a:rPr lang="ru-RU" sz="2000" b="1" i="1" dirty="0"/>
              <a:t>мотива к борьбе, снижение важности объекта </a:t>
            </a:r>
            <a:r>
              <a:rPr lang="ru-RU" sz="2000" b="1" i="1" dirty="0" smtClean="0"/>
              <a:t>конфликта; переориентации </a:t>
            </a:r>
            <a:r>
              <a:rPr lang="ru-RU" sz="2000" b="1" i="1" dirty="0"/>
              <a:t>мотивации оппонентов (новые проблемы, более серьезные, чем борьба в конфликте</a:t>
            </a:r>
            <a:r>
              <a:rPr lang="ru-RU" sz="2000" b="1" i="1" dirty="0" smtClean="0"/>
              <a:t>).</a:t>
            </a:r>
          </a:p>
          <a:p>
            <a:pPr marL="0" indent="0">
              <a:buNone/>
              <a:defRPr/>
            </a:pPr>
            <a:r>
              <a:rPr lang="ru-RU" altLang="ru-RU" sz="2000" b="1" dirty="0"/>
              <a:t>Перерастание в другой конфликт </a:t>
            </a:r>
            <a:r>
              <a:rPr lang="ru-RU" altLang="ru-RU" sz="2000" dirty="0"/>
              <a:t>происходит, когда в отношениях сторон возникают новые, более серьезные противоречия и происходит смена объекта конфликта</a:t>
            </a:r>
            <a:endParaRPr lang="ru-RU" sz="2000" b="1" i="1" dirty="0" smtClean="0"/>
          </a:p>
          <a:p>
            <a:pPr marL="0" indent="0">
              <a:buNone/>
              <a:defRPr/>
            </a:pPr>
            <a:endParaRPr lang="ru-RU" b="1" i="1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</a:pPr>
            <a:endParaRPr lang="ru-RU" alt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70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/>
              <a:t>Устранение конфликта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99063"/>
            <a:ext cx="12192000" cy="455893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2000" dirty="0" smtClean="0"/>
              <a:t>Под устранением понимают воздействие </a:t>
            </a:r>
            <a:r>
              <a:rPr lang="ru-RU" sz="2000" dirty="0"/>
              <a:t>на конфликт, в результате которого ликвидируются структурные элементы </a:t>
            </a:r>
            <a:r>
              <a:rPr lang="ru-RU" sz="2000" dirty="0" smtClean="0"/>
              <a:t>конфликта. Существуют </a:t>
            </a:r>
            <a:r>
              <a:rPr lang="ru-RU" sz="2000" dirty="0"/>
              <a:t>ситуации, требующие быстрых и решительных воздействий на конфликт (угроза насилия, гибели людей</a:t>
            </a:r>
            <a:r>
              <a:rPr lang="ru-RU" sz="2000" dirty="0" smtClean="0"/>
              <a:t>). </a:t>
            </a:r>
          </a:p>
          <a:p>
            <a:pPr marL="0" indent="0">
              <a:buNone/>
              <a:defRPr/>
            </a:pPr>
            <a:r>
              <a:rPr lang="ru-RU" altLang="ru-RU" sz="2000" b="1" dirty="0"/>
              <a:t>Устранение конфликта возможно следующими способами</a:t>
            </a:r>
            <a:r>
              <a:rPr lang="ru-RU" altLang="ru-RU" sz="2000" b="1" dirty="0" smtClean="0"/>
              <a:t>:</a:t>
            </a:r>
          </a:p>
          <a:p>
            <a:pPr>
              <a:defRPr/>
            </a:pPr>
            <a:r>
              <a:rPr lang="ru-RU" altLang="ru-RU" sz="2000" dirty="0"/>
              <a:t>изъятием из конфликта одного из оппонентов (переход в другой отдел, филиалы; увольнения с работы);</a:t>
            </a:r>
          </a:p>
          <a:p>
            <a:pPr>
              <a:defRPr/>
            </a:pPr>
            <a:r>
              <a:rPr lang="ru-RU" altLang="ru-RU" sz="2000" dirty="0" smtClean="0"/>
              <a:t>исключением </a:t>
            </a:r>
            <a:r>
              <a:rPr lang="ru-RU" altLang="ru-RU" sz="2000" dirty="0"/>
              <a:t>взаимодействия оппонентов на длительное время (отправление в командировки одного или обоих т.п</a:t>
            </a:r>
            <a:r>
              <a:rPr lang="ru-RU" altLang="ru-RU" sz="2000" dirty="0" smtClean="0"/>
              <a:t>.);</a:t>
            </a:r>
          </a:p>
          <a:p>
            <a:pPr>
              <a:defRPr/>
            </a:pPr>
            <a:r>
              <a:rPr lang="ru-RU" altLang="ru-RU" sz="2000" dirty="0"/>
              <a:t>устранением объекта конфликта (мать отнимает у детей игрушку, из-за которой возникла ссора);</a:t>
            </a:r>
          </a:p>
          <a:p>
            <a:pPr>
              <a:defRPr/>
            </a:pPr>
            <a:r>
              <a:rPr lang="ru-RU" altLang="ru-RU" sz="2000" dirty="0" smtClean="0"/>
              <a:t>устранением </a:t>
            </a:r>
            <a:r>
              <a:rPr lang="ru-RU" altLang="ru-RU" sz="2000" dirty="0"/>
              <a:t>дефицита объекта конфликта (у третьей стороны есть возможность обеспечить каждую из сторон-конфликта объектом, владение которым она стремилась).</a:t>
            </a:r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34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/>
              <a:t>Результат конфликта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325188"/>
            <a:ext cx="12192000" cy="4532811"/>
          </a:xfrm>
        </p:spPr>
        <p:txBody>
          <a:bodyPr/>
          <a:lstStyle/>
          <a:p>
            <a:pPr marL="0" indent="0">
              <a:buNone/>
            </a:pPr>
            <a:r>
              <a:rPr lang="ru-RU" altLang="ru-RU" b="1" dirty="0"/>
              <a:t>Результат конфликта рассматривается как результат борьбы с точки зрения состояния сторон и их отношение к объекту конфликта</a:t>
            </a:r>
            <a:r>
              <a:rPr lang="ru-RU" altLang="ru-RU" b="1" dirty="0" smtClean="0"/>
              <a:t>.</a:t>
            </a:r>
          </a:p>
          <a:p>
            <a:pPr marL="0" indent="0">
              <a:buNone/>
            </a:pPr>
            <a:r>
              <a:rPr lang="ru-RU" altLang="ru-RU" b="1" dirty="0"/>
              <a:t>Результатами конфликта могут быть</a:t>
            </a:r>
            <a:r>
              <a:rPr lang="ru-RU" altLang="ru-RU" b="1" dirty="0" smtClean="0"/>
              <a:t>:</a:t>
            </a:r>
          </a:p>
          <a:p>
            <a:pPr>
              <a:defRPr/>
            </a:pPr>
            <a:r>
              <a:rPr lang="ru-RU" altLang="ru-RU" dirty="0"/>
              <a:t>устранение одной или обеих сторон;</a:t>
            </a:r>
          </a:p>
          <a:p>
            <a:pPr>
              <a:defRPr/>
            </a:pPr>
            <a:r>
              <a:rPr lang="ru-RU" altLang="ru-RU" dirty="0" smtClean="0"/>
              <a:t>прекращение </a:t>
            </a:r>
            <a:r>
              <a:rPr lang="ru-RU" altLang="ru-RU" dirty="0"/>
              <a:t>конфликта с возможностью его возобновления;</a:t>
            </a:r>
          </a:p>
          <a:p>
            <a:pPr>
              <a:defRPr/>
            </a:pPr>
            <a:r>
              <a:rPr lang="ru-RU" altLang="ru-RU" dirty="0" smtClean="0"/>
              <a:t>победа </a:t>
            </a:r>
            <a:r>
              <a:rPr lang="ru-RU" altLang="ru-RU" dirty="0"/>
              <a:t>одной из сторон (завладение объектом конфликта</a:t>
            </a:r>
            <a:r>
              <a:rPr lang="ru-RU" altLang="ru-RU" dirty="0" smtClean="0"/>
              <a:t>);</a:t>
            </a:r>
          </a:p>
          <a:p>
            <a:pPr>
              <a:defRPr/>
            </a:pPr>
            <a:r>
              <a:rPr lang="ru-RU" altLang="ru-RU" dirty="0"/>
              <a:t>деление объекта конфликта (симметричный или асимметричный);</a:t>
            </a:r>
          </a:p>
          <a:p>
            <a:pPr>
              <a:defRPr/>
            </a:pPr>
            <a:r>
              <a:rPr lang="ru-RU" altLang="ru-RU" dirty="0" smtClean="0"/>
              <a:t>согласие </a:t>
            </a:r>
            <a:r>
              <a:rPr lang="ru-RU" altLang="ru-RU" dirty="0"/>
              <a:t>с правилами совместного использования объекта</a:t>
            </a:r>
            <a:r>
              <a:rPr lang="ru-RU" altLang="ru-RU" dirty="0" smtClean="0"/>
              <a:t>;</a:t>
            </a:r>
          </a:p>
          <a:p>
            <a:pPr>
              <a:defRPr/>
            </a:pPr>
            <a:r>
              <a:rPr lang="ru-RU" altLang="ru-RU" dirty="0"/>
              <a:t>равнозначная  компенсация одной из сторон за обладание объектом другой стороной;</a:t>
            </a:r>
          </a:p>
          <a:p>
            <a:pPr>
              <a:defRPr/>
            </a:pPr>
            <a:r>
              <a:rPr lang="ru-RU" altLang="ru-RU" dirty="0" smtClean="0"/>
              <a:t>отказ </a:t>
            </a:r>
            <a:r>
              <a:rPr lang="ru-RU" altLang="ru-RU" dirty="0"/>
              <a:t>обеих сторон от посягательств на данный объект;</a:t>
            </a:r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 marL="0" indent="0">
              <a:buNone/>
            </a:pPr>
            <a:endParaRPr lang="ru-RU" alt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93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Преодоление конфликта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338251"/>
            <a:ext cx="12192000" cy="4519749"/>
          </a:xfrm>
        </p:spPr>
        <p:txBody>
          <a:bodyPr/>
          <a:lstStyle/>
          <a:p>
            <a:pPr marL="0" indent="0">
              <a:buNone/>
            </a:pPr>
            <a:r>
              <a:rPr lang="ru-RU" altLang="ru-RU" b="1" dirty="0"/>
              <a:t>Стратегия выхода из конфликта представляет собой основную линию поведения оппонента во время решения конфликта</a:t>
            </a:r>
            <a:r>
              <a:rPr lang="ru-RU" altLang="ru-RU" b="1" dirty="0" smtClean="0"/>
              <a:t>.</a:t>
            </a:r>
          </a:p>
          <a:p>
            <a:pPr marL="0" indent="0">
              <a:buNone/>
              <a:defRPr/>
            </a:pPr>
            <a:r>
              <a:rPr lang="ru-RU" b="1" dirty="0"/>
              <a:t>Выделяют пять основных стратегий</a:t>
            </a:r>
            <a:r>
              <a:rPr lang="ru-RU" dirty="0"/>
              <a:t>:</a:t>
            </a:r>
          </a:p>
          <a:p>
            <a:pPr>
              <a:defRPr/>
            </a:pPr>
            <a:r>
              <a:rPr lang="ru-RU" dirty="0" smtClean="0"/>
              <a:t>соперничество</a:t>
            </a:r>
            <a:r>
              <a:rPr lang="ru-RU" dirty="0"/>
              <a:t>, </a:t>
            </a:r>
          </a:p>
          <a:p>
            <a:pPr>
              <a:defRPr/>
            </a:pPr>
            <a:r>
              <a:rPr lang="ru-RU" dirty="0"/>
              <a:t>компромисс, </a:t>
            </a:r>
          </a:p>
          <a:p>
            <a:pPr>
              <a:defRPr/>
            </a:pPr>
            <a:r>
              <a:rPr lang="ru-RU" dirty="0"/>
              <a:t>сотрудничество, </a:t>
            </a:r>
          </a:p>
          <a:p>
            <a:pPr>
              <a:defRPr/>
            </a:pPr>
            <a:r>
              <a:rPr lang="ru-RU" dirty="0"/>
              <a:t>уход, </a:t>
            </a:r>
          </a:p>
          <a:p>
            <a:pPr>
              <a:defRPr/>
            </a:pPr>
            <a:r>
              <a:rPr lang="ru-RU" dirty="0"/>
              <a:t>приспособление.</a:t>
            </a:r>
          </a:p>
          <a:p>
            <a:pPr marL="0" indent="0">
              <a:buNone/>
            </a:pPr>
            <a:endParaRPr lang="ru-RU" alt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7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Основные стратегии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325189"/>
            <a:ext cx="12192000" cy="4532811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altLang="ru-RU" b="1" dirty="0"/>
              <a:t>Соперничество</a:t>
            </a:r>
            <a:r>
              <a:rPr lang="ru-RU" altLang="ru-RU" dirty="0"/>
              <a:t> заключается в навязывании другой стороне выгодного для себя решения. </a:t>
            </a:r>
          </a:p>
          <a:p>
            <a:pPr marL="0" indent="0">
              <a:buNone/>
              <a:defRPr/>
            </a:pPr>
            <a:r>
              <a:rPr lang="ru-RU" altLang="ru-RU" dirty="0"/>
              <a:t>Соперничество оправдано в случаях: явной конструктивности предлагаемого решения; выгодности результата для всей группы или организации; отсутствие времени на договоренность с оппонентом. </a:t>
            </a:r>
          </a:p>
          <a:p>
            <a:pPr marL="0" indent="0">
              <a:buNone/>
            </a:pPr>
            <a:r>
              <a:rPr lang="ru-RU" altLang="ru-RU" dirty="0"/>
              <a:t>Соперничество целесообразно в экстремальных и принципиальных ситуациях, в случае дефицита времени и высокой вероятности опасных последствий.</a:t>
            </a:r>
          </a:p>
          <a:p>
            <a:pPr>
              <a:defRPr/>
            </a:pPr>
            <a:r>
              <a:rPr lang="ru-RU" altLang="ru-RU" b="1" dirty="0"/>
              <a:t>Компромисс</a:t>
            </a:r>
            <a:r>
              <a:rPr lang="ru-RU" altLang="ru-RU" dirty="0"/>
              <a:t> состоит в желании оппонентов завершить конфликт частичными уступками. </a:t>
            </a:r>
          </a:p>
          <a:p>
            <a:pPr marL="0" indent="0">
              <a:buNone/>
              <a:defRPr/>
            </a:pPr>
            <a:r>
              <a:rPr lang="ru-RU" altLang="ru-RU" dirty="0" smtClean="0"/>
              <a:t>Он </a:t>
            </a:r>
            <a:r>
              <a:rPr lang="ru-RU" altLang="ru-RU" dirty="0"/>
              <a:t>характеризуется отказом от части требований, которые ранее выдвигались, готовностью признать претензии другой стороны частично обоснованными, готовностью простить. </a:t>
            </a:r>
          </a:p>
          <a:p>
            <a:pPr marL="0" indent="0">
              <a:buNone/>
            </a:pPr>
            <a:r>
              <a:rPr lang="ru-RU" altLang="ru-RU" dirty="0"/>
              <a:t>Компромисс эффективен в случаях: понимания оппонентом, что он и соперник имеют равные возможности; наличия взаимоисключающих интересов; удовлетворения временным решением; угрозы потерять все.</a:t>
            </a:r>
          </a:p>
          <a:p>
            <a:r>
              <a:rPr lang="ru-RU" altLang="ru-RU" b="1" dirty="0"/>
              <a:t>Приспособление или уступка</a:t>
            </a:r>
            <a:r>
              <a:rPr lang="ru-RU" altLang="ru-RU" dirty="0"/>
              <a:t>, рассматривается как вынужденный или добровольный отказ от борьбы и сдача своих позиций. </a:t>
            </a:r>
            <a:endParaRPr lang="ru-RU" altLang="ru-RU" dirty="0" smtClean="0"/>
          </a:p>
          <a:p>
            <a:pPr marL="0" indent="0">
              <a:buNone/>
            </a:pPr>
            <a:r>
              <a:rPr lang="ru-RU" altLang="ru-RU" dirty="0"/>
              <a:t>Принять такую стратегию оппонента вынуждают различные мотивы: осознание своей неправоты, необходимость сохранения хороших отношений с оппонентом, отсутствие шансов на иной результат и др. </a:t>
            </a:r>
            <a:endParaRPr lang="ru-RU" altLang="ru-RU" dirty="0" smtClean="0"/>
          </a:p>
          <a:p>
            <a:pPr>
              <a:defRPr/>
            </a:pPr>
            <a:r>
              <a:rPr lang="ru-RU" altLang="ru-RU" b="1" dirty="0"/>
              <a:t>Уход</a:t>
            </a:r>
            <a:r>
              <a:rPr lang="ru-RU" altLang="ru-RU" dirty="0"/>
              <a:t> от решения проблемы или избегание, является попыткой выйти из конфликта при минимальных потерях.</a:t>
            </a:r>
          </a:p>
          <a:p>
            <a:pPr marL="0" indent="0">
              <a:buNone/>
              <a:defRPr/>
            </a:pPr>
            <a:r>
              <a:rPr lang="ru-RU" altLang="ru-RU" dirty="0" smtClean="0"/>
              <a:t>Оппонент </a:t>
            </a:r>
            <a:r>
              <a:rPr lang="ru-RU" altLang="ru-RU" dirty="0"/>
              <a:t>переходит к ней после неудачных попыток реализовать свои интересы с помощью активных стратегий.  </a:t>
            </a:r>
            <a:endParaRPr lang="ru-RU" altLang="ru-RU" dirty="0" smtClean="0"/>
          </a:p>
          <a:p>
            <a:pPr marL="0" indent="0">
              <a:buNone/>
              <a:defRPr/>
            </a:pPr>
            <a:r>
              <a:rPr lang="ru-RU" altLang="ru-RU" dirty="0"/>
              <a:t>Уход может быть вполне конструктивной реакцией на длительный конфликт. </a:t>
            </a:r>
          </a:p>
          <a:p>
            <a:pPr>
              <a:defRPr/>
            </a:pPr>
            <a:r>
              <a:rPr lang="ru-RU" altLang="ru-RU" b="1" dirty="0" smtClean="0"/>
              <a:t>Приспособление</a:t>
            </a:r>
            <a:r>
              <a:rPr lang="ru-RU" altLang="ru-RU" dirty="0" smtClean="0"/>
              <a:t>, </a:t>
            </a:r>
            <a:r>
              <a:rPr lang="ru-RU" altLang="ru-RU" dirty="0"/>
              <a:t>применяется при отсутствии сил и времени для устранения противоречий, нежелании решать проблему вообще и др. </a:t>
            </a:r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</a:pPr>
            <a:endParaRPr lang="ru-RU" altLang="ru-RU" dirty="0"/>
          </a:p>
          <a:p>
            <a:endParaRPr lang="ru-RU" alt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6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326" y="973668"/>
            <a:ext cx="11194868" cy="972698"/>
          </a:xfrm>
        </p:spPr>
        <p:txBody>
          <a:bodyPr/>
          <a:lstStyle/>
          <a:p>
            <a:r>
              <a:rPr lang="ru-RU" dirty="0"/>
              <a:t>Общая логика предупреждения социального конфликта включает следующие взаимосвязанные моменты: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325189"/>
            <a:ext cx="12192000" cy="4532811"/>
          </a:xfrm>
        </p:spPr>
        <p:txBody>
          <a:bodyPr/>
          <a:lstStyle/>
          <a:p>
            <a:pPr>
              <a:defRPr/>
            </a:pPr>
            <a:r>
              <a:rPr lang="ru-RU" dirty="0"/>
              <a:t>как можно более ранние распознание и выявление противоречий, провоцирующих социальный конфликт;</a:t>
            </a:r>
          </a:p>
          <a:p>
            <a:pPr>
              <a:defRPr/>
            </a:pPr>
            <a:r>
              <a:rPr lang="ru-RU" dirty="0"/>
              <a:t>сбор полной, объективной, всесторонней оперативной информации о сути, источниках и причинах конфликта;</a:t>
            </a:r>
          </a:p>
          <a:p>
            <a:pPr>
              <a:defRPr/>
            </a:pPr>
            <a:r>
              <a:rPr lang="ru-RU" dirty="0"/>
              <a:t>структурно-динамический анализ и диагностику развертывающегося противоборства;</a:t>
            </a:r>
          </a:p>
          <a:p>
            <a:pPr>
              <a:defRPr/>
            </a:pPr>
            <a:r>
              <a:rPr lang="ru-RU" dirty="0" err="1"/>
              <a:t>конфликтологический</a:t>
            </a:r>
            <a:r>
              <a:rPr lang="ru-RU" dirty="0"/>
              <a:t> анализ совокупности имеющихся в резерве ресурсов, технологических методов, приемов, средств, и определение возможностей в целях смягчения, ослабления, пресечения или локализации противостояния;</a:t>
            </a:r>
          </a:p>
          <a:p>
            <a:pPr>
              <a:defRPr/>
            </a:pPr>
            <a:r>
              <a:rPr lang="ru-RU" dirty="0"/>
              <a:t>прогнозирование развития конфликтной ситуации в целях определения возможных вариантов и ситуаций будущего противостояния;</a:t>
            </a:r>
          </a:p>
          <a:p>
            <a:pPr>
              <a:defRPr/>
            </a:pPr>
            <a:r>
              <a:rPr lang="ru-RU" dirty="0"/>
              <a:t>определение правил конфликтного взаимодействия.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11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0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Ион (конференц-зал)</Template>
  <TotalTime>46</TotalTime>
  <Words>852</Words>
  <Application>Microsoft Office PowerPoint</Application>
  <PresentationFormat>Широкоэкранный</PresentationFormat>
  <Paragraphs>89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Wingdings</vt:lpstr>
      <vt:lpstr>Wingdings 3</vt:lpstr>
      <vt:lpstr>Совет директоров</vt:lpstr>
      <vt:lpstr>Конфликты в социальной работе</vt:lpstr>
      <vt:lpstr>Понятие конфликта </vt:lpstr>
      <vt:lpstr>Принципы конфликта</vt:lpstr>
      <vt:lpstr>Признаки конфликта </vt:lpstr>
      <vt:lpstr>Классификация конфликтов </vt:lpstr>
      <vt:lpstr>Этапы и фазы конфликта</vt:lpstr>
      <vt:lpstr>Исчерпание конфликта</vt:lpstr>
      <vt:lpstr>Устранение конфликта</vt:lpstr>
      <vt:lpstr>Результат конфликта</vt:lpstr>
      <vt:lpstr>Преодоление конфликта</vt:lpstr>
      <vt:lpstr>Основные стратегии</vt:lpstr>
      <vt:lpstr>Общая логика предупреждения социального конфликта включает следующие взаимосвязанные моменты: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Конфликты в социальной работе</dc:title>
  <dc:creator>Пользователь</dc:creator>
  <cp:lastModifiedBy>Александр Мельников</cp:lastModifiedBy>
  <cp:revision>7</cp:revision>
  <dcterms:created xsi:type="dcterms:W3CDTF">2021-06-27T14:50:29Z</dcterms:created>
  <dcterms:modified xsi:type="dcterms:W3CDTF">2021-06-28T09:39:44Z</dcterms:modified>
</cp:coreProperties>
</file>