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368" r:id="rId4"/>
    <p:sldId id="369" r:id="rId5"/>
    <p:sldId id="370" r:id="rId6"/>
    <p:sldId id="371" r:id="rId7"/>
    <p:sldId id="318" r:id="rId8"/>
    <p:sldId id="372" r:id="rId9"/>
    <p:sldId id="376" r:id="rId10"/>
    <p:sldId id="374" r:id="rId11"/>
    <p:sldId id="375" r:id="rId12"/>
    <p:sldId id="29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>
      <p:cViewPr varScale="1">
        <p:scale>
          <a:sx n="107" d="100"/>
          <a:sy n="107" d="100"/>
        </p:scale>
        <p:origin x="-175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AB2EED-4A43-4919-AB9C-090F2D3F7FD0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4E4C3-166E-4A87-8D55-42C94AFE72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880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54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74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755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694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453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34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70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972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006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71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05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154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541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412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389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588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9284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9468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815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9278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343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99A6-D07C-40AD-B309-C96F443961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9B0-FAC7-4FF0-9A67-93A7050112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202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8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E99A6-D07C-40AD-B309-C96F443961E5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B49B0-FAC7-4FF0-9A67-93A7050112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157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8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E99A6-D07C-40AD-B309-C96F443961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B49B0-FAC7-4FF0-9A67-93A7050112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79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848872" cy="1296144"/>
          </a:xfrm>
        </p:spPr>
        <p:txBody>
          <a:bodyPr>
            <a:no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</a:t>
            </a:r>
            <a:b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реализации проекта</a:t>
            </a:r>
            <a:b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«мастерская добрых дел» 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83568" y="4077072"/>
            <a:ext cx="799288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27584" y="2492896"/>
            <a:ext cx="7992888" cy="1757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dirty="0" smtClean="0">
                <a:solidFill>
                  <a:srgbClr val="C00000"/>
                </a:solidFill>
              </a:rPr>
              <a:t>Руководитель управления социальной</a:t>
            </a:r>
          </a:p>
          <a:p>
            <a:r>
              <a:rPr lang="ru-RU" altLang="ru-RU" sz="2000" dirty="0" smtClean="0">
                <a:solidFill>
                  <a:srgbClr val="C00000"/>
                </a:solidFill>
              </a:rPr>
              <a:t> защиты населения администрации </a:t>
            </a:r>
          </a:p>
          <a:p>
            <a:r>
              <a:rPr lang="ru-RU" altLang="ru-RU" sz="2000" dirty="0" smtClean="0">
                <a:solidFill>
                  <a:srgbClr val="C00000"/>
                </a:solidFill>
              </a:rPr>
              <a:t>Советского района в городе Красноярске </a:t>
            </a:r>
          </a:p>
          <a:p>
            <a:r>
              <a:rPr lang="ru-RU" altLang="ru-RU" sz="2000" dirty="0" smtClean="0">
                <a:solidFill>
                  <a:srgbClr val="C00000"/>
                </a:solidFill>
              </a:rPr>
              <a:t>Д.И. Кирсанов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98813" y="5064210"/>
            <a:ext cx="19551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20 августа 2018 </a:t>
            </a:r>
            <a:r>
              <a:rPr lang="ru-RU" sz="16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года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98" y="4043765"/>
            <a:ext cx="2235958" cy="2204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283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448" y="332656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 smtClean="0"/>
              <a:t>Численность инвалидов </a:t>
            </a:r>
          </a:p>
          <a:p>
            <a:r>
              <a:rPr lang="ru-RU" dirty="0" smtClean="0"/>
              <a:t>в Советском районе 15780 человек, из них: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96899"/>
            <a:ext cx="2017658" cy="2024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8182" y="3627583"/>
            <a:ext cx="331236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4400" dirty="0" smtClean="0"/>
              <a:t>789 </a:t>
            </a:r>
          </a:p>
          <a:p>
            <a:r>
              <a:rPr lang="ru-RU" sz="2800" dirty="0" smtClean="0"/>
              <a:t>инвалидов, передвигающихся с помощью кресла-коляски </a:t>
            </a:r>
            <a:endParaRPr lang="ru-RU" sz="2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676540"/>
            <a:ext cx="194468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12295" y="3621227"/>
            <a:ext cx="331236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4400" dirty="0" smtClean="0"/>
              <a:t>376</a:t>
            </a:r>
          </a:p>
          <a:p>
            <a:r>
              <a:rPr lang="ru-RU" sz="2800" dirty="0" smtClean="0"/>
              <a:t>инвалидов, передвигающихся с помощью трости, ходунков, костылей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7993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7201" y="476672"/>
            <a:ext cx="7848872" cy="295465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данного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создание, усовершенствование индивидуальных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приспособлений для людей с особыми потребностями, в соответствии со спецификой имеющихся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заболеваний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57201" y="3365873"/>
            <a:ext cx="7848872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Инициатор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проекта -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ФГАОУ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«Сибирский федеральный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7201" y="4941168"/>
            <a:ext cx="7848872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Партнер -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социальной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защиты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администрации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Советского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в городе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Красноярске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56" y="3518310"/>
            <a:ext cx="1342050" cy="9908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57" y="5017156"/>
            <a:ext cx="1091445" cy="1076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74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1448" y="332656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4800" dirty="0" smtClean="0"/>
              <a:t>Задачи проекта</a:t>
            </a:r>
            <a:endParaRPr lang="ru-RU" sz="4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556792"/>
            <a:ext cx="5976664" cy="132343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1003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опроса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людей с особыми потребностями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единого банка данных о необходимых технических средствах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3140968"/>
            <a:ext cx="5832648" cy="132343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1003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социальную активность инвалидов, путем создания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индивидуальных технических приспособлений студентами СФУ.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4515" y="4970058"/>
            <a:ext cx="5616624" cy="132343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1003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Долгосрочное сотрудничество с авторами студенческих инженерных проектов по решению практических задач для людей с особыми потребностями</a:t>
            </a:r>
          </a:p>
        </p:txBody>
      </p:sp>
      <p:pic>
        <p:nvPicPr>
          <p:cNvPr id="1026" name="Picture 2" descr="C:\Users\AnnaK.SOV\Desktop\ФОТО\fc3ed484d3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1872208" cy="1276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C:\Users\AnnaK.SOV\Desktop\ФОТО\russian-production_16_9_video_preview_one_colum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793" y="4943919"/>
            <a:ext cx="2160240" cy="1334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273" y="1556791"/>
            <a:ext cx="1874865" cy="1323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30" y="3140968"/>
            <a:ext cx="2156337" cy="1440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0589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0151" y="260361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 smtClean="0"/>
              <a:t>Этапы реализации</a:t>
            </a:r>
            <a:r>
              <a:rPr lang="en-US" dirty="0" smtClean="0"/>
              <a:t> </a:t>
            </a:r>
            <a:r>
              <a:rPr lang="ru-RU" dirty="0" smtClean="0"/>
              <a:t>проекта</a:t>
            </a:r>
            <a:endParaRPr lang="ru-RU" dirty="0"/>
          </a:p>
        </p:txBody>
      </p:sp>
      <p:sp>
        <p:nvSpPr>
          <p:cNvPr id="3" name="Блок-схема: альтернативный процесс 2"/>
          <p:cNvSpPr/>
          <p:nvPr/>
        </p:nvSpPr>
        <p:spPr>
          <a:xfrm>
            <a:off x="251520" y="863488"/>
            <a:ext cx="5256584" cy="1225868"/>
          </a:xfrm>
          <a:prstGeom prst="flowChartAlternateProcess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2200" b="1" dirty="0" smtClean="0">
                <a:latin typeface="+mj-lt"/>
                <a:cs typeface="Times New Roman" panose="02020603050405020304" pitchFamily="18" charset="0"/>
              </a:rPr>
              <a:t>I </a:t>
            </a:r>
            <a:r>
              <a:rPr lang="ru-RU" sz="2200" b="1" dirty="0" smtClean="0">
                <a:latin typeface="+mj-lt"/>
                <a:cs typeface="Times New Roman" panose="02020603050405020304" pitchFamily="18" charset="0"/>
              </a:rPr>
              <a:t>этап: Проведение </a:t>
            </a:r>
            <a:r>
              <a:rPr lang="ru-RU" sz="2200" b="1" dirty="0">
                <a:latin typeface="+mj-lt"/>
                <a:cs typeface="Times New Roman" panose="02020603050405020304" pitchFamily="18" charset="0"/>
              </a:rPr>
              <a:t>опроса, </a:t>
            </a:r>
            <a:endParaRPr lang="ru-RU" sz="2200" b="1" dirty="0" smtClean="0">
              <a:latin typeface="+mj-lt"/>
              <a:cs typeface="Times New Roman" panose="02020603050405020304" pitchFamily="18" charset="0"/>
            </a:endParaRPr>
          </a:p>
          <a:p>
            <a:pPr lvl="0" algn="ctr"/>
            <a:r>
              <a:rPr lang="ru-RU" sz="2200" b="1" dirty="0" smtClean="0">
                <a:latin typeface="+mj-lt"/>
                <a:cs typeface="Times New Roman" panose="02020603050405020304" pitchFamily="18" charset="0"/>
              </a:rPr>
              <a:t>с </a:t>
            </a:r>
            <a:r>
              <a:rPr lang="ru-RU" sz="2200" b="1" dirty="0">
                <a:latin typeface="+mj-lt"/>
                <a:cs typeface="Times New Roman" panose="02020603050405020304" pitchFamily="18" charset="0"/>
              </a:rPr>
              <a:t>целью выявления </a:t>
            </a:r>
            <a:r>
              <a:rPr lang="ru-RU" sz="2200" b="1" dirty="0" smtClean="0">
                <a:latin typeface="+mj-lt"/>
                <a:cs typeface="Times New Roman" panose="02020603050405020304" pitchFamily="18" charset="0"/>
              </a:rPr>
              <a:t>нуждаемости</a:t>
            </a:r>
          </a:p>
          <a:p>
            <a:pPr lvl="0" algn="ctr"/>
            <a:r>
              <a:rPr lang="ru-RU" sz="2200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latin typeface="+mj-lt"/>
                <a:cs typeface="Times New Roman" panose="02020603050405020304" pitchFamily="18" charset="0"/>
              </a:rPr>
              <a:t>средствами реабилитации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2987824" y="2204864"/>
            <a:ext cx="5268480" cy="1600438"/>
          </a:xfrm>
          <a:prstGeom prst="flowChartAlternateProcess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 b="1" dirty="0" smtClean="0">
                <a:cs typeface="Times New Roman" panose="02020603050405020304" pitchFamily="18" charset="0"/>
              </a:rPr>
              <a:t>II </a:t>
            </a:r>
            <a:r>
              <a:rPr lang="ru-RU" sz="2200" b="1" dirty="0">
                <a:cs typeface="Times New Roman" panose="02020603050405020304" pitchFamily="18" charset="0"/>
              </a:rPr>
              <a:t>этап</a:t>
            </a:r>
            <a:r>
              <a:rPr lang="ru-RU" sz="2200" b="1">
                <a:cs typeface="Times New Roman" panose="02020603050405020304" pitchFamily="18" charset="0"/>
              </a:rPr>
              <a:t>: </a:t>
            </a:r>
            <a:r>
              <a:rPr lang="ru-RU" sz="2200" b="1" smtClean="0">
                <a:latin typeface="+mj-lt"/>
                <a:cs typeface="Times New Roman" panose="02020603050405020304" pitchFamily="18" charset="0"/>
              </a:rPr>
              <a:t>Определение, </a:t>
            </a:r>
            <a:r>
              <a:rPr lang="ru-RU" sz="2200" b="1" dirty="0">
                <a:latin typeface="+mj-lt"/>
                <a:cs typeface="Times New Roman" panose="02020603050405020304" pitchFamily="18" charset="0"/>
              </a:rPr>
              <a:t>авторами проекта </a:t>
            </a:r>
            <a:r>
              <a:rPr lang="ru-RU" sz="2200" b="1">
                <a:latin typeface="+mj-lt"/>
                <a:cs typeface="Times New Roman" panose="02020603050405020304" pitchFamily="18" charset="0"/>
              </a:rPr>
              <a:t>СФУ </a:t>
            </a:r>
            <a:r>
              <a:rPr lang="ru-RU" sz="2200" b="1" smtClean="0">
                <a:latin typeface="+mj-lt"/>
                <a:cs typeface="Times New Roman" panose="02020603050405020304" pitchFamily="18" charset="0"/>
              </a:rPr>
              <a:t>технической, </a:t>
            </a:r>
            <a:r>
              <a:rPr lang="ru-RU" sz="2200" b="1" dirty="0">
                <a:latin typeface="+mj-lt"/>
                <a:cs typeface="Times New Roman" panose="02020603050405020304" pitchFamily="18" charset="0"/>
              </a:rPr>
              <a:t>возможности конструирования и разработки адаптивного оборудования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608064" y="3933056"/>
            <a:ext cx="5400600" cy="1225868"/>
          </a:xfrm>
          <a:prstGeom prst="flowChartAlternateProcess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2200" b="1" dirty="0" smtClean="0">
                <a:cs typeface="Times New Roman" panose="02020603050405020304" pitchFamily="18" charset="0"/>
              </a:rPr>
              <a:t>III </a:t>
            </a:r>
            <a:r>
              <a:rPr lang="ru-RU" sz="2200" b="1" dirty="0" smtClean="0">
                <a:cs typeface="Times New Roman" panose="02020603050405020304" pitchFamily="18" charset="0"/>
              </a:rPr>
              <a:t>этап</a:t>
            </a:r>
            <a:r>
              <a:rPr lang="ru-RU" sz="2200" b="1" dirty="0">
                <a:cs typeface="Times New Roman" panose="02020603050405020304" pitchFamily="18" charset="0"/>
              </a:rPr>
              <a:t>:</a:t>
            </a:r>
            <a:r>
              <a:rPr lang="ru-RU" sz="2200" b="1" dirty="0" smtClean="0"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latin typeface="+mj-lt"/>
                <a:cs typeface="Times New Roman" panose="02020603050405020304" pitchFamily="18" charset="0"/>
              </a:rPr>
              <a:t>Подготовка</a:t>
            </a:r>
            <a:r>
              <a:rPr lang="ru-RU" sz="2200" b="1" dirty="0">
                <a:latin typeface="+mj-lt"/>
                <a:cs typeface="Times New Roman" panose="02020603050405020304" pitchFamily="18" charset="0"/>
              </a:rPr>
              <a:t>, обоснование и защита проекта СФУ для выделения финансирования на его реализацию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410355" y="5445224"/>
            <a:ext cx="5237793" cy="851297"/>
          </a:xfrm>
          <a:prstGeom prst="flowChartAlternateProcess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 b="1" dirty="0" smtClean="0">
                <a:cs typeface="Times New Roman" panose="02020603050405020304" pitchFamily="18" charset="0"/>
              </a:rPr>
              <a:t>IV </a:t>
            </a:r>
            <a:r>
              <a:rPr lang="ru-RU" sz="2200" b="1" dirty="0">
                <a:cs typeface="Times New Roman" panose="02020603050405020304" pitchFamily="18" charset="0"/>
              </a:rPr>
              <a:t>этап: </a:t>
            </a:r>
            <a:r>
              <a:rPr lang="ru-RU" sz="2200" b="1" dirty="0" smtClean="0">
                <a:latin typeface="+mj-lt"/>
                <a:cs typeface="Times New Roman" panose="02020603050405020304" pitchFamily="18" charset="0"/>
              </a:rPr>
              <a:t>Изготовление</a:t>
            </a:r>
            <a:r>
              <a:rPr lang="ru-RU" sz="2200" b="1" dirty="0">
                <a:latin typeface="+mj-lt"/>
                <a:cs typeface="Times New Roman" panose="02020603050405020304" pitchFamily="18" charset="0"/>
              </a:rPr>
              <a:t>, установка и тестирование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176363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39552" y="620688"/>
            <a:ext cx="806489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Проведен опрос среди инвалидов с нарушением опорно-двигательного аппарата и использующих для передвижения кресло-коляску, трости, ходунки и другие технические средства                                 </a:t>
            </a:r>
            <a:r>
              <a:rPr lang="ru-RU" sz="44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869 человек</a:t>
            </a:r>
            <a:endParaRPr lang="ru-RU" sz="4400" b="1" i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1747" y="3789040"/>
            <a:ext cx="775069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Выявлена потребность в средствах технической реабилитации </a:t>
            </a:r>
          </a:p>
          <a:p>
            <a:pPr algn="r"/>
            <a:r>
              <a:rPr lang="ru-RU" sz="44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34 человека</a:t>
            </a:r>
            <a:endParaRPr lang="ru-RU" sz="4400" b="1" i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57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6672"/>
            <a:ext cx="4032448" cy="3024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980728"/>
            <a:ext cx="2895786" cy="38610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789040"/>
            <a:ext cx="3779912" cy="28349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091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4272110" cy="2160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908720"/>
            <a:ext cx="3737993" cy="2448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04" y="3087896"/>
            <a:ext cx="3965352" cy="2429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861048"/>
            <a:ext cx="4063071" cy="2464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202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0151" y="260361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С</a:t>
            </a:r>
            <a:r>
              <a:rPr lang="ru-RU" dirty="0" smtClean="0"/>
              <a:t>борная </a:t>
            </a:r>
            <a:r>
              <a:rPr lang="ru-RU" dirty="0"/>
              <a:t>команда города по кёрлингу «ЭВЕРЕСТ»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5" y="1484784"/>
            <a:ext cx="5510281" cy="30995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564904"/>
            <a:ext cx="2808312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2945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0151" y="260361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Ожидаемые </a:t>
            </a:r>
            <a:r>
              <a:rPr lang="ru-RU" dirty="0" smtClean="0"/>
              <a:t>результаты </a:t>
            </a:r>
          </a:p>
          <a:p>
            <a:r>
              <a:rPr lang="ru-RU" dirty="0" smtClean="0"/>
              <a:t>от </a:t>
            </a:r>
            <a:r>
              <a:rPr lang="ru-RU" dirty="0"/>
              <a:t>реализации </a:t>
            </a:r>
            <a:r>
              <a:rPr lang="ru-RU" dirty="0" smtClean="0"/>
              <a:t>проекта</a:t>
            </a:r>
            <a:endParaRPr lang="ru-RU" dirty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628800"/>
            <a:ext cx="7776864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b="1" dirty="0"/>
              <a:t>социальная эффективность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успешная </a:t>
            </a:r>
            <a:r>
              <a:rPr lang="ru-RU" sz="2400" dirty="0"/>
              <a:t>интеграция и социализация инвалидов в общество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возможность </a:t>
            </a:r>
            <a:r>
              <a:rPr lang="ru-RU" sz="2400" dirty="0"/>
              <a:t>определить степень нуждаемости в ТСР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3789040"/>
            <a:ext cx="7776864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b="1" dirty="0"/>
              <a:t>экономическая эффективность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отсутствие </a:t>
            </a:r>
            <a:r>
              <a:rPr lang="ru-RU" sz="2400" dirty="0"/>
              <a:t>затрат клиентов для получения возможности в приобретении и пользовании ТСР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11487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"/>
          <p:cNvSpPr>
            <a:spLocks noChangeArrowheads="1"/>
          </p:cNvSpPr>
          <p:nvPr/>
        </p:nvSpPr>
        <p:spPr bwMode="auto">
          <a:xfrm>
            <a:off x="1043608" y="3054677"/>
            <a:ext cx="76549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rgbClr val="C00000"/>
                </a:solidFill>
              </a:rPr>
              <a:t>Спасибо за внимание!</a:t>
            </a:r>
          </a:p>
        </p:txBody>
      </p:sp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1547664" y="548680"/>
            <a:ext cx="648176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>
                <a:solidFill>
                  <a:srgbClr val="C00000"/>
                </a:solidFill>
              </a:rPr>
              <a:t>Управление социальной защиты населения администрации </a:t>
            </a:r>
            <a:r>
              <a:rPr lang="ru-RU" altLang="ru-RU" sz="2800" b="1" dirty="0">
                <a:solidFill>
                  <a:srgbClr val="C00000"/>
                </a:solidFill>
              </a:rPr>
              <a:t>Советского района в городе Красноярске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365104"/>
            <a:ext cx="2235958" cy="2204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6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1286</TotalTime>
  <Words>294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1_Тема Office</vt:lpstr>
      <vt:lpstr>Доклад  о реализации проекта «мастерская добрых дел»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УСЗН'97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Фотоотчет о наиболее важных объектах инфраструктуры подлежащих ремонту в 2017 году</dc:title>
  <dc:creator>Лидия Мухоморова</dc:creator>
  <cp:lastModifiedBy>user</cp:lastModifiedBy>
  <cp:revision>195</cp:revision>
  <dcterms:created xsi:type="dcterms:W3CDTF">2017-04-14T07:07:15Z</dcterms:created>
  <dcterms:modified xsi:type="dcterms:W3CDTF">2018-08-16T04:46:44Z</dcterms:modified>
</cp:coreProperties>
</file>