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xls" ContentType="application/vnd.ms-exce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Default Extension="wdp" ContentType="image/vnd.ms-photo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4"/>
  </p:sldMasterIdLst>
  <p:notesMasterIdLst>
    <p:notesMasterId r:id="rId24"/>
  </p:notesMasterIdLst>
  <p:handoutMasterIdLst>
    <p:handoutMasterId r:id="rId25"/>
  </p:handoutMasterIdLst>
  <p:sldIdLst>
    <p:sldId id="514" r:id="rId5"/>
    <p:sldId id="738" r:id="rId6"/>
    <p:sldId id="765" r:id="rId7"/>
    <p:sldId id="740" r:id="rId8"/>
    <p:sldId id="742" r:id="rId9"/>
    <p:sldId id="767" r:id="rId10"/>
    <p:sldId id="743" r:id="rId11"/>
    <p:sldId id="744" r:id="rId12"/>
    <p:sldId id="745" r:id="rId13"/>
    <p:sldId id="746" r:id="rId14"/>
    <p:sldId id="747" r:id="rId15"/>
    <p:sldId id="748" r:id="rId16"/>
    <p:sldId id="749" r:id="rId17"/>
    <p:sldId id="771" r:id="rId18"/>
    <p:sldId id="768" r:id="rId19"/>
    <p:sldId id="770" r:id="rId20"/>
    <p:sldId id="754" r:id="rId21"/>
    <p:sldId id="755" r:id="rId22"/>
    <p:sldId id="766" r:id="rId23"/>
  </p:sldIdLst>
  <p:sldSz cx="9144000" cy="6858000" type="screen4x3"/>
  <p:notesSz cx="10020300" cy="68881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20000"/>
    <a:srgbClr val="2C4E6A"/>
    <a:srgbClr val="005828"/>
    <a:srgbClr val="C2ECC7"/>
    <a:srgbClr val="93DD9C"/>
    <a:srgbClr val="007033"/>
    <a:srgbClr val="008E40"/>
    <a:srgbClr val="9C603E"/>
    <a:srgbClr val="E0C4DD"/>
    <a:srgbClr val="FFCC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68" autoAdjust="0"/>
    <p:restoredTop sz="85143" autoAdjust="0"/>
  </p:normalViewPr>
  <p:slideViewPr>
    <p:cSldViewPr>
      <p:cViewPr>
        <p:scale>
          <a:sx n="98" d="100"/>
          <a:sy n="98" d="100"/>
        </p:scale>
        <p:origin x="-300" y="-3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2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120" d="100"/>
          <a:sy n="120" d="100"/>
        </p:scale>
        <p:origin x="-3042" y="642"/>
      </p:cViewPr>
      <p:guideLst>
        <p:guide orient="horz" pos="2170"/>
        <p:guide pos="3157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939EE95-DD48-4082-A9FC-D46F9A7C487B}" type="doc">
      <dgm:prSet loTypeId="urn:microsoft.com/office/officeart/2005/8/layout/radial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491DC22-80CC-42C3-A0B3-8366E0F26E92}">
      <dgm:prSet phldrT="[Текст]"/>
      <dgm:spPr/>
      <dgm:t>
        <a:bodyPr/>
        <a:lstStyle/>
        <a:p>
          <a:r>
            <a:rPr lang="ru-RU" b="1" u="sng" dirty="0" smtClean="0">
              <a:solidFill>
                <a:srgbClr val="A2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ТРУДОУСТРОЙСТВО</a:t>
          </a:r>
          <a:endParaRPr lang="ru-RU" dirty="0"/>
        </a:p>
      </dgm:t>
    </dgm:pt>
    <dgm:pt modelId="{CF36DDF6-3588-4332-B243-E174317B2CC5}" type="parTrans" cxnId="{FE0C3B23-4565-42AB-A6C1-4F5804881020}">
      <dgm:prSet/>
      <dgm:spPr/>
      <dgm:t>
        <a:bodyPr/>
        <a:lstStyle/>
        <a:p>
          <a:endParaRPr lang="ru-RU"/>
        </a:p>
      </dgm:t>
    </dgm:pt>
    <dgm:pt modelId="{5BA37DD0-D380-4F52-A403-7E100B3D2B5D}" type="sibTrans" cxnId="{FE0C3B23-4565-42AB-A6C1-4F5804881020}">
      <dgm:prSet/>
      <dgm:spPr/>
      <dgm:t>
        <a:bodyPr/>
        <a:lstStyle/>
        <a:p>
          <a:endParaRPr lang="ru-RU"/>
        </a:p>
      </dgm:t>
    </dgm:pt>
    <dgm:pt modelId="{07EDC956-D2DF-421D-9F40-A03BF211A5A9}">
      <dgm:prSet phldrT="[Текст]" custT="1"/>
      <dgm:spPr/>
      <dgm:t>
        <a:bodyPr/>
        <a:lstStyle/>
        <a:p>
          <a:r>
            <a:rPr lang="ru-RU" sz="1050" b="0" dirty="0" smtClean="0">
              <a:latin typeface="Times New Roman" pitchFamily="18" charset="0"/>
              <a:cs typeface="Times New Roman" pitchFamily="18" charset="0"/>
            </a:rPr>
            <a:t>Такси «</a:t>
          </a:r>
          <a:r>
            <a:rPr lang="en-US" sz="1050" b="0" dirty="0" err="1" smtClean="0">
              <a:latin typeface="Times New Roman" pitchFamily="18" charset="0"/>
              <a:cs typeface="Times New Roman" pitchFamily="18" charset="0"/>
            </a:rPr>
            <a:t>Uber</a:t>
          </a:r>
          <a:r>
            <a:rPr lang="ru-RU" sz="1050" b="0" dirty="0" smtClean="0">
              <a:latin typeface="Times New Roman" pitchFamily="18" charset="0"/>
              <a:cs typeface="Times New Roman" pitchFamily="18" charset="0"/>
            </a:rPr>
            <a:t>»</a:t>
          </a:r>
        </a:p>
        <a:p>
          <a:r>
            <a:rPr lang="ru-RU" sz="1050" b="0" dirty="0" smtClean="0">
              <a:latin typeface="Times New Roman" pitchFamily="18" charset="0"/>
              <a:cs typeface="Times New Roman" pitchFamily="18" charset="0"/>
            </a:rPr>
            <a:t>50 человек</a:t>
          </a:r>
          <a:endParaRPr lang="ru-RU" sz="1050" b="0" dirty="0">
            <a:latin typeface="Times New Roman" pitchFamily="18" charset="0"/>
            <a:cs typeface="Times New Roman" pitchFamily="18" charset="0"/>
          </a:endParaRPr>
        </a:p>
      </dgm:t>
    </dgm:pt>
    <dgm:pt modelId="{82F6E170-C548-4CAE-A819-89F6C9B049BE}" type="parTrans" cxnId="{FBCDF7AB-E0D7-4049-8834-C177CC58A31D}">
      <dgm:prSet/>
      <dgm:spPr/>
      <dgm:t>
        <a:bodyPr/>
        <a:lstStyle/>
        <a:p>
          <a:endParaRPr lang="ru-RU"/>
        </a:p>
      </dgm:t>
    </dgm:pt>
    <dgm:pt modelId="{CD087EB6-D1EB-40EF-8485-120EDD89C78F}" type="sibTrans" cxnId="{FBCDF7AB-E0D7-4049-8834-C177CC58A31D}">
      <dgm:prSet/>
      <dgm:spPr/>
      <dgm:t>
        <a:bodyPr/>
        <a:lstStyle/>
        <a:p>
          <a:endParaRPr lang="ru-RU"/>
        </a:p>
      </dgm:t>
    </dgm:pt>
    <dgm:pt modelId="{6AB2B859-EC5C-4797-B29D-4D82D168C05F}">
      <dgm:prSet phldrT="[Текст]" custT="1"/>
      <dgm:spPr/>
      <dgm:t>
        <a:bodyPr/>
        <a:lstStyle/>
        <a:p>
          <a:r>
            <a:rPr lang="ru-RU" sz="1050" b="0" dirty="0" smtClean="0">
              <a:latin typeface="Times New Roman" pitchFamily="18" charset="0"/>
              <a:cs typeface="Times New Roman" pitchFamily="18" charset="0"/>
            </a:rPr>
            <a:t>Больница № 20</a:t>
          </a:r>
        </a:p>
        <a:p>
          <a:r>
            <a:rPr lang="ru-RU" sz="1050" b="0" dirty="0" smtClean="0">
              <a:latin typeface="Times New Roman" pitchFamily="18" charset="0"/>
              <a:cs typeface="Times New Roman" pitchFamily="18" charset="0"/>
            </a:rPr>
            <a:t>1 человек</a:t>
          </a:r>
          <a:endParaRPr lang="ru-RU" sz="1050" b="0" dirty="0">
            <a:latin typeface="Times New Roman" pitchFamily="18" charset="0"/>
            <a:cs typeface="Times New Roman" pitchFamily="18" charset="0"/>
          </a:endParaRPr>
        </a:p>
      </dgm:t>
    </dgm:pt>
    <dgm:pt modelId="{97D9D19D-234D-4528-BA5F-F394199CF305}" type="parTrans" cxnId="{4950B347-631C-44B3-A11A-432959836F06}">
      <dgm:prSet/>
      <dgm:spPr/>
      <dgm:t>
        <a:bodyPr/>
        <a:lstStyle/>
        <a:p>
          <a:endParaRPr lang="ru-RU"/>
        </a:p>
      </dgm:t>
    </dgm:pt>
    <dgm:pt modelId="{92C9A233-4138-479E-8322-3243EE0A7411}" type="sibTrans" cxnId="{4950B347-631C-44B3-A11A-432959836F06}">
      <dgm:prSet/>
      <dgm:spPr/>
      <dgm:t>
        <a:bodyPr/>
        <a:lstStyle/>
        <a:p>
          <a:endParaRPr lang="ru-RU"/>
        </a:p>
      </dgm:t>
    </dgm:pt>
    <dgm:pt modelId="{90C9B948-74FD-4B34-A3BC-269CCBB9AE57}">
      <dgm:prSet phldrT="[Текст]" custT="1"/>
      <dgm:spPr/>
      <dgm:t>
        <a:bodyPr/>
        <a:lstStyle/>
        <a:p>
          <a:r>
            <a:rPr lang="ru-RU" sz="1050" b="0" dirty="0" smtClean="0">
              <a:latin typeface="Times New Roman" pitchFamily="18" charset="0"/>
              <a:cs typeface="Times New Roman" pitchFamily="18" charset="0"/>
            </a:rPr>
            <a:t>Завод «Бирюса»</a:t>
          </a:r>
        </a:p>
        <a:p>
          <a:r>
            <a:rPr lang="ru-RU" sz="1050" b="0" dirty="0" smtClean="0">
              <a:latin typeface="Times New Roman" pitchFamily="18" charset="0"/>
              <a:cs typeface="Times New Roman" pitchFamily="18" charset="0"/>
            </a:rPr>
            <a:t>20 человек</a:t>
          </a:r>
          <a:endParaRPr lang="ru-RU" sz="1050" b="0" dirty="0">
            <a:latin typeface="Times New Roman" pitchFamily="18" charset="0"/>
            <a:cs typeface="Times New Roman" pitchFamily="18" charset="0"/>
          </a:endParaRPr>
        </a:p>
      </dgm:t>
    </dgm:pt>
    <dgm:pt modelId="{4AB77D5D-30B1-4AC1-B7FB-117B8C0557AE}" type="parTrans" cxnId="{4264E8E7-E8D6-4063-91E0-AFBE8E6B5370}">
      <dgm:prSet/>
      <dgm:spPr/>
      <dgm:t>
        <a:bodyPr/>
        <a:lstStyle/>
        <a:p>
          <a:endParaRPr lang="ru-RU"/>
        </a:p>
      </dgm:t>
    </dgm:pt>
    <dgm:pt modelId="{30F996B2-3307-4620-BAE7-D548E8F85915}" type="sibTrans" cxnId="{4264E8E7-E8D6-4063-91E0-AFBE8E6B5370}">
      <dgm:prSet/>
      <dgm:spPr/>
      <dgm:t>
        <a:bodyPr/>
        <a:lstStyle/>
        <a:p>
          <a:endParaRPr lang="ru-RU"/>
        </a:p>
      </dgm:t>
    </dgm:pt>
    <dgm:pt modelId="{E2F0538C-661D-4E8B-8A96-BCA2FDF6BBA7}">
      <dgm:prSet phldrT="[Текст]" custT="1"/>
      <dgm:spPr/>
      <dgm:t>
        <a:bodyPr/>
        <a:lstStyle/>
        <a:p>
          <a:r>
            <a:rPr lang="ru-RU" sz="1050" b="0" dirty="0" err="1" smtClean="0">
              <a:latin typeface="Times New Roman" pitchFamily="18" charset="0"/>
              <a:cs typeface="Times New Roman" pitchFamily="18" charset="0"/>
            </a:rPr>
            <a:t>Ванкорнефть</a:t>
          </a:r>
          <a:r>
            <a:rPr lang="ru-RU" sz="1050" b="0" dirty="0" smtClean="0">
              <a:latin typeface="Times New Roman" pitchFamily="18" charset="0"/>
              <a:cs typeface="Times New Roman" pitchFamily="18" charset="0"/>
            </a:rPr>
            <a:t> </a:t>
          </a:r>
        </a:p>
        <a:p>
          <a:r>
            <a:rPr lang="ru-RU" sz="1050" b="0" dirty="0" smtClean="0">
              <a:latin typeface="Times New Roman" pitchFamily="18" charset="0"/>
              <a:cs typeface="Times New Roman" pitchFamily="18" charset="0"/>
            </a:rPr>
            <a:t>2 человека</a:t>
          </a:r>
          <a:endParaRPr lang="ru-RU" sz="1050" b="0" dirty="0">
            <a:latin typeface="Times New Roman" pitchFamily="18" charset="0"/>
            <a:cs typeface="Times New Roman" pitchFamily="18" charset="0"/>
          </a:endParaRPr>
        </a:p>
      </dgm:t>
    </dgm:pt>
    <dgm:pt modelId="{3DE4401F-EE1C-4E03-95F6-F9A71EE2627A}" type="parTrans" cxnId="{1A1076D7-28D6-4D0D-9667-B6284A0EB626}">
      <dgm:prSet/>
      <dgm:spPr/>
      <dgm:t>
        <a:bodyPr/>
        <a:lstStyle/>
        <a:p>
          <a:endParaRPr lang="ru-RU"/>
        </a:p>
      </dgm:t>
    </dgm:pt>
    <dgm:pt modelId="{4AFCDBDC-D69B-4EC9-A272-0BAAD098F59B}" type="sibTrans" cxnId="{1A1076D7-28D6-4D0D-9667-B6284A0EB626}">
      <dgm:prSet/>
      <dgm:spPr/>
      <dgm:t>
        <a:bodyPr/>
        <a:lstStyle/>
        <a:p>
          <a:endParaRPr lang="ru-RU"/>
        </a:p>
      </dgm:t>
    </dgm:pt>
    <dgm:pt modelId="{C39706F0-6449-49BC-94E7-BCFEC12C41A0}">
      <dgm:prSet custT="1"/>
      <dgm:spPr/>
      <dgm:t>
        <a:bodyPr/>
        <a:lstStyle/>
        <a:p>
          <a:r>
            <a:rPr lang="ru-RU" sz="1050" b="0" dirty="0" smtClean="0">
              <a:latin typeface="Times New Roman" pitchFamily="18" charset="0"/>
              <a:cs typeface="Times New Roman" pitchFamily="18" charset="0"/>
            </a:rPr>
            <a:t>БСМП</a:t>
          </a:r>
        </a:p>
        <a:p>
          <a:r>
            <a:rPr lang="ru-RU" sz="1050" b="0" dirty="0" smtClean="0">
              <a:latin typeface="Times New Roman" pitchFamily="18" charset="0"/>
              <a:cs typeface="Times New Roman" pitchFamily="18" charset="0"/>
            </a:rPr>
            <a:t>5 человек</a:t>
          </a:r>
          <a:endParaRPr lang="ru-RU" sz="1050" b="0" dirty="0">
            <a:latin typeface="Times New Roman" pitchFamily="18" charset="0"/>
            <a:cs typeface="Times New Roman" pitchFamily="18" charset="0"/>
          </a:endParaRPr>
        </a:p>
      </dgm:t>
    </dgm:pt>
    <dgm:pt modelId="{CBB1E22B-CA0C-4B61-BC56-4896249C39B6}" type="parTrans" cxnId="{B461DAEC-98DB-43FB-97F4-F800ACD6420F}">
      <dgm:prSet/>
      <dgm:spPr/>
      <dgm:t>
        <a:bodyPr/>
        <a:lstStyle/>
        <a:p>
          <a:endParaRPr lang="ru-RU"/>
        </a:p>
      </dgm:t>
    </dgm:pt>
    <dgm:pt modelId="{F66623A7-F6E4-49A7-815F-769A931102E5}" type="sibTrans" cxnId="{B461DAEC-98DB-43FB-97F4-F800ACD6420F}">
      <dgm:prSet/>
      <dgm:spPr/>
      <dgm:t>
        <a:bodyPr/>
        <a:lstStyle/>
        <a:p>
          <a:endParaRPr lang="ru-RU"/>
        </a:p>
      </dgm:t>
    </dgm:pt>
    <dgm:pt modelId="{599F6314-2E6B-4A98-BC39-373D6CC074EF}">
      <dgm:prSet custT="1"/>
      <dgm:spPr/>
      <dgm:t>
        <a:bodyPr/>
        <a:lstStyle/>
        <a:p>
          <a:r>
            <a:rPr lang="ru-RU" sz="1050" b="0" dirty="0" smtClean="0">
              <a:latin typeface="Times New Roman" pitchFamily="18" charset="0"/>
              <a:cs typeface="Times New Roman" pitchFamily="18" charset="0"/>
            </a:rPr>
            <a:t>Детская больница № 1</a:t>
          </a:r>
        </a:p>
        <a:p>
          <a:r>
            <a:rPr lang="ru-RU" sz="1050" b="0" dirty="0" smtClean="0">
              <a:latin typeface="Times New Roman" pitchFamily="18" charset="0"/>
              <a:cs typeface="Times New Roman" pitchFamily="18" charset="0"/>
            </a:rPr>
            <a:t>5 человек</a:t>
          </a:r>
          <a:endParaRPr lang="ru-RU" sz="1050" b="0" dirty="0">
            <a:latin typeface="Times New Roman" pitchFamily="18" charset="0"/>
            <a:cs typeface="Times New Roman" pitchFamily="18" charset="0"/>
          </a:endParaRPr>
        </a:p>
      </dgm:t>
    </dgm:pt>
    <dgm:pt modelId="{5F2456DC-91A0-47AE-B484-ED6FF5D316BE}" type="parTrans" cxnId="{6529FD43-23B5-4053-8848-1975A524C036}">
      <dgm:prSet/>
      <dgm:spPr/>
      <dgm:t>
        <a:bodyPr/>
        <a:lstStyle/>
        <a:p>
          <a:endParaRPr lang="ru-RU"/>
        </a:p>
      </dgm:t>
    </dgm:pt>
    <dgm:pt modelId="{74AF9BB0-6AEA-47FA-8D1F-7AC675061AE7}" type="sibTrans" cxnId="{6529FD43-23B5-4053-8848-1975A524C036}">
      <dgm:prSet/>
      <dgm:spPr/>
      <dgm:t>
        <a:bodyPr/>
        <a:lstStyle/>
        <a:p>
          <a:endParaRPr lang="ru-RU"/>
        </a:p>
      </dgm:t>
    </dgm:pt>
    <dgm:pt modelId="{2B2E2D32-EA42-4D2F-834C-4C6AAA292413}">
      <dgm:prSet custT="1"/>
      <dgm:spPr/>
      <dgm:t>
        <a:bodyPr/>
        <a:lstStyle/>
        <a:p>
          <a:r>
            <a:rPr lang="ru-RU" sz="1050" b="0" dirty="0" smtClean="0">
              <a:latin typeface="Times New Roman" pitchFamily="18" charset="0"/>
              <a:cs typeface="Times New Roman" pitchFamily="18" charset="0"/>
            </a:rPr>
            <a:t>Перинатальный центр </a:t>
          </a:r>
        </a:p>
        <a:p>
          <a:r>
            <a:rPr lang="ru-RU" sz="1050" b="0" dirty="0" smtClean="0">
              <a:latin typeface="Times New Roman" pitchFamily="18" charset="0"/>
              <a:cs typeface="Times New Roman" pitchFamily="18" charset="0"/>
            </a:rPr>
            <a:t>5 человек</a:t>
          </a:r>
          <a:endParaRPr lang="ru-RU" sz="1050" b="0" dirty="0">
            <a:latin typeface="Times New Roman" pitchFamily="18" charset="0"/>
            <a:cs typeface="Times New Roman" pitchFamily="18" charset="0"/>
          </a:endParaRPr>
        </a:p>
      </dgm:t>
    </dgm:pt>
    <dgm:pt modelId="{FCF7FE17-9FAB-4919-AD5C-D8AF530C2289}" type="parTrans" cxnId="{77E7904E-2642-4A1D-B2FD-242D979D93B2}">
      <dgm:prSet/>
      <dgm:spPr/>
      <dgm:t>
        <a:bodyPr/>
        <a:lstStyle/>
        <a:p>
          <a:endParaRPr lang="ru-RU"/>
        </a:p>
      </dgm:t>
    </dgm:pt>
    <dgm:pt modelId="{0CEA3E12-8A6A-4FEE-A9F9-234872878C2F}" type="sibTrans" cxnId="{77E7904E-2642-4A1D-B2FD-242D979D93B2}">
      <dgm:prSet/>
      <dgm:spPr/>
      <dgm:t>
        <a:bodyPr/>
        <a:lstStyle/>
        <a:p>
          <a:endParaRPr lang="ru-RU"/>
        </a:p>
      </dgm:t>
    </dgm:pt>
    <dgm:pt modelId="{914D7EEE-491F-446B-96D3-79AE46C600E9}">
      <dgm:prSet custT="1"/>
      <dgm:spPr/>
      <dgm:t>
        <a:bodyPr/>
        <a:lstStyle/>
        <a:p>
          <a:r>
            <a:rPr lang="en-US" sz="1050" b="0" dirty="0" smtClean="0">
              <a:latin typeface="Times New Roman" pitchFamily="18" charset="0"/>
              <a:cs typeface="Times New Roman" pitchFamily="18" charset="0"/>
            </a:rPr>
            <a:t>K&amp;K</a:t>
          </a:r>
          <a:r>
            <a:rPr lang="ru-RU" sz="1050" b="0" dirty="0" smtClean="0">
              <a:latin typeface="Times New Roman" pitchFamily="18" charset="0"/>
              <a:cs typeface="Times New Roman" pitchFamily="18" charset="0"/>
            </a:rPr>
            <a:t> </a:t>
          </a:r>
        </a:p>
        <a:p>
          <a:r>
            <a:rPr lang="ru-RU" sz="1050" b="0" dirty="0" smtClean="0">
              <a:latin typeface="Times New Roman" pitchFamily="18" charset="0"/>
              <a:cs typeface="Times New Roman" pitchFamily="18" charset="0"/>
            </a:rPr>
            <a:t>53 человека</a:t>
          </a:r>
          <a:endParaRPr lang="ru-RU" sz="1050" b="0" dirty="0">
            <a:latin typeface="Times New Roman" pitchFamily="18" charset="0"/>
            <a:cs typeface="Times New Roman" pitchFamily="18" charset="0"/>
          </a:endParaRPr>
        </a:p>
      </dgm:t>
    </dgm:pt>
    <dgm:pt modelId="{B02D5A8B-2B4E-4F99-898A-23F5D1496579}" type="parTrans" cxnId="{94011475-A71F-4D88-98EF-6E53A93FEE05}">
      <dgm:prSet/>
      <dgm:spPr/>
      <dgm:t>
        <a:bodyPr/>
        <a:lstStyle/>
        <a:p>
          <a:endParaRPr lang="ru-RU"/>
        </a:p>
      </dgm:t>
    </dgm:pt>
    <dgm:pt modelId="{BD81F0BD-7853-4FE8-BB3E-7DD4107A4582}" type="sibTrans" cxnId="{94011475-A71F-4D88-98EF-6E53A93FEE05}">
      <dgm:prSet/>
      <dgm:spPr/>
      <dgm:t>
        <a:bodyPr/>
        <a:lstStyle/>
        <a:p>
          <a:endParaRPr lang="ru-RU"/>
        </a:p>
      </dgm:t>
    </dgm:pt>
    <dgm:pt modelId="{C9DFF293-09DB-417E-9DFB-D82C59F57207}">
      <dgm:prSet custT="1"/>
      <dgm:spPr/>
      <dgm:t>
        <a:bodyPr/>
        <a:lstStyle/>
        <a:p>
          <a:r>
            <a:rPr lang="ru-RU" sz="1050" b="0" dirty="0" smtClean="0">
              <a:latin typeface="Times New Roman" pitchFamily="18" charset="0"/>
              <a:cs typeface="Times New Roman" pitchFamily="18" charset="0"/>
            </a:rPr>
            <a:t>Красноярск </a:t>
          </a:r>
          <a:r>
            <a:rPr lang="ru-RU" sz="1050" b="0" dirty="0" err="1" smtClean="0">
              <a:latin typeface="Times New Roman" pitchFamily="18" charset="0"/>
              <a:cs typeface="Times New Roman" pitchFamily="18" charset="0"/>
            </a:rPr>
            <a:t>крайгаз</a:t>
          </a:r>
          <a:r>
            <a:rPr lang="ru-RU" sz="1050" b="0" dirty="0" smtClean="0">
              <a:latin typeface="Times New Roman" pitchFamily="18" charset="0"/>
              <a:cs typeface="Times New Roman" pitchFamily="18" charset="0"/>
            </a:rPr>
            <a:t> </a:t>
          </a:r>
        </a:p>
        <a:p>
          <a:r>
            <a:rPr lang="ru-RU" sz="1050" b="0" dirty="0" smtClean="0">
              <a:latin typeface="Times New Roman" pitchFamily="18" charset="0"/>
              <a:cs typeface="Times New Roman" pitchFamily="18" charset="0"/>
            </a:rPr>
            <a:t>1 человек</a:t>
          </a:r>
          <a:endParaRPr lang="ru-RU" sz="1050" b="0" dirty="0">
            <a:latin typeface="Times New Roman" pitchFamily="18" charset="0"/>
            <a:cs typeface="Times New Roman" pitchFamily="18" charset="0"/>
          </a:endParaRPr>
        </a:p>
      </dgm:t>
    </dgm:pt>
    <dgm:pt modelId="{1748E88A-A122-4533-B1A9-0E0F65CAF3CF}" type="parTrans" cxnId="{9FA5CD9C-450D-46A6-AF07-A39F0094F350}">
      <dgm:prSet/>
      <dgm:spPr/>
      <dgm:t>
        <a:bodyPr/>
        <a:lstStyle/>
        <a:p>
          <a:endParaRPr lang="ru-RU"/>
        </a:p>
      </dgm:t>
    </dgm:pt>
    <dgm:pt modelId="{DCA5BFB2-2BA0-43D2-BC9D-7C31CC6FF1B4}" type="sibTrans" cxnId="{9FA5CD9C-450D-46A6-AF07-A39F0094F350}">
      <dgm:prSet/>
      <dgm:spPr/>
      <dgm:t>
        <a:bodyPr/>
        <a:lstStyle/>
        <a:p>
          <a:endParaRPr lang="ru-RU"/>
        </a:p>
      </dgm:t>
    </dgm:pt>
    <dgm:pt modelId="{9FFA4C33-932E-4A85-BDA1-C4107D705FBE}">
      <dgm:prSet custT="1"/>
      <dgm:spPr/>
      <dgm:t>
        <a:bodyPr/>
        <a:lstStyle/>
        <a:p>
          <a:r>
            <a:rPr lang="ru-RU" sz="1050" dirty="0" smtClean="0">
              <a:latin typeface="Times New Roman" pitchFamily="18" charset="0"/>
              <a:cs typeface="Times New Roman" pitchFamily="18" charset="0"/>
            </a:rPr>
            <a:t>ООО «</a:t>
          </a:r>
          <a:r>
            <a:rPr lang="ru-RU" sz="1050" dirty="0" err="1" smtClean="0">
              <a:latin typeface="Times New Roman" pitchFamily="18" charset="0"/>
              <a:cs typeface="Times New Roman" pitchFamily="18" charset="0"/>
            </a:rPr>
            <a:t>Леруа</a:t>
          </a:r>
          <a:r>
            <a:rPr lang="ru-RU" sz="105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050" dirty="0" err="1" smtClean="0">
              <a:latin typeface="Times New Roman" pitchFamily="18" charset="0"/>
              <a:cs typeface="Times New Roman" pitchFamily="18" charset="0"/>
            </a:rPr>
            <a:t>Мерлен</a:t>
          </a:r>
          <a:r>
            <a:rPr lang="ru-RU" sz="1050" dirty="0" smtClean="0">
              <a:latin typeface="Times New Roman" pitchFamily="18" charset="0"/>
              <a:cs typeface="Times New Roman" pitchFamily="18" charset="0"/>
            </a:rPr>
            <a:t> Восток»</a:t>
          </a:r>
        </a:p>
        <a:p>
          <a:r>
            <a:rPr lang="ru-RU" sz="1050" dirty="0" smtClean="0">
              <a:latin typeface="Times New Roman" pitchFamily="18" charset="0"/>
              <a:cs typeface="Times New Roman" pitchFamily="18" charset="0"/>
            </a:rPr>
            <a:t>2 человека</a:t>
          </a:r>
          <a:endParaRPr lang="ru-RU" sz="1050" dirty="0"/>
        </a:p>
      </dgm:t>
    </dgm:pt>
    <dgm:pt modelId="{292ADABC-E784-421D-9D0B-A6185B4D5B82}" type="parTrans" cxnId="{EE23E948-7E86-4B70-AE49-36FAC2168C82}">
      <dgm:prSet/>
      <dgm:spPr/>
      <dgm:t>
        <a:bodyPr/>
        <a:lstStyle/>
        <a:p>
          <a:endParaRPr lang="ru-RU"/>
        </a:p>
      </dgm:t>
    </dgm:pt>
    <dgm:pt modelId="{F8EF1944-CAD1-4AC0-B09C-BFDDCCF5AFD1}" type="sibTrans" cxnId="{EE23E948-7E86-4B70-AE49-36FAC2168C82}">
      <dgm:prSet/>
      <dgm:spPr/>
      <dgm:t>
        <a:bodyPr/>
        <a:lstStyle/>
        <a:p>
          <a:endParaRPr lang="ru-RU"/>
        </a:p>
      </dgm:t>
    </dgm:pt>
    <dgm:pt modelId="{5B15BAF4-4501-4CA0-BAD6-E9E060B4DEE9}">
      <dgm:prSet custT="1"/>
      <dgm:spPr/>
      <dgm:t>
        <a:bodyPr/>
        <a:lstStyle/>
        <a:p>
          <a:r>
            <a:rPr lang="ru-RU" sz="1050" b="0" i="0" dirty="0" smtClean="0">
              <a:latin typeface="Times New Roman" pitchFamily="18" charset="0"/>
              <a:cs typeface="Times New Roman" pitchFamily="18" charset="0"/>
            </a:rPr>
            <a:t>ООО «АШАН»</a:t>
          </a:r>
        </a:p>
        <a:p>
          <a:r>
            <a:rPr lang="ru-RU" sz="1050" dirty="0" smtClean="0">
              <a:latin typeface="Times New Roman" pitchFamily="18" charset="0"/>
              <a:cs typeface="Times New Roman" pitchFamily="18" charset="0"/>
            </a:rPr>
            <a:t>3 человека</a:t>
          </a:r>
          <a:endParaRPr lang="ru-RU" sz="1050" dirty="0">
            <a:latin typeface="Times New Roman" pitchFamily="18" charset="0"/>
            <a:cs typeface="Times New Roman" pitchFamily="18" charset="0"/>
          </a:endParaRPr>
        </a:p>
      </dgm:t>
    </dgm:pt>
    <dgm:pt modelId="{9C2AAAAD-C536-40FA-9E95-1778E3EC5D91}" type="parTrans" cxnId="{8B03FBA0-E39A-4A1F-A7AD-DEB744B6DB01}">
      <dgm:prSet/>
      <dgm:spPr/>
      <dgm:t>
        <a:bodyPr/>
        <a:lstStyle/>
        <a:p>
          <a:endParaRPr lang="ru-RU"/>
        </a:p>
      </dgm:t>
    </dgm:pt>
    <dgm:pt modelId="{44E81852-E69C-4C1D-94A0-924F3D8386FF}" type="sibTrans" cxnId="{8B03FBA0-E39A-4A1F-A7AD-DEB744B6DB01}">
      <dgm:prSet/>
      <dgm:spPr/>
      <dgm:t>
        <a:bodyPr/>
        <a:lstStyle/>
        <a:p>
          <a:endParaRPr lang="ru-RU"/>
        </a:p>
      </dgm:t>
    </dgm:pt>
    <dgm:pt modelId="{5B950793-E9EE-4BCC-895B-518EAAC9EF76}">
      <dgm:prSet phldrT="[Текст]"/>
      <dgm:spPr/>
      <dgm:t>
        <a:bodyPr/>
        <a:lstStyle/>
        <a:p>
          <a:endParaRPr lang="ru-RU" dirty="0"/>
        </a:p>
      </dgm:t>
    </dgm:pt>
    <dgm:pt modelId="{D069E821-9E1A-481D-B005-C348D3ABA176}" type="parTrans" cxnId="{658D915D-C5BC-46C1-9525-EAEDCDB5AC61}">
      <dgm:prSet/>
      <dgm:spPr/>
      <dgm:t>
        <a:bodyPr/>
        <a:lstStyle/>
        <a:p>
          <a:endParaRPr lang="ru-RU"/>
        </a:p>
      </dgm:t>
    </dgm:pt>
    <dgm:pt modelId="{2852EEE9-09EB-4D75-BD08-5B6C31B15035}" type="sibTrans" cxnId="{658D915D-C5BC-46C1-9525-EAEDCDB5AC61}">
      <dgm:prSet/>
      <dgm:spPr/>
      <dgm:t>
        <a:bodyPr/>
        <a:lstStyle/>
        <a:p>
          <a:endParaRPr lang="ru-RU"/>
        </a:p>
      </dgm:t>
    </dgm:pt>
    <dgm:pt modelId="{7781CACD-8E5C-49DC-AF39-44ED0C570E86}">
      <dgm:prSet phldrT="[Текст]"/>
      <dgm:spPr/>
      <dgm:t>
        <a:bodyPr/>
        <a:lstStyle/>
        <a:p>
          <a:endParaRPr lang="ru-RU" dirty="0"/>
        </a:p>
      </dgm:t>
    </dgm:pt>
    <dgm:pt modelId="{81EAFA72-66E6-466B-A4F9-43D2AA93D51E}" type="parTrans" cxnId="{0DB4E51F-4CB0-42AF-BDAA-24BEB445B502}">
      <dgm:prSet/>
      <dgm:spPr/>
      <dgm:t>
        <a:bodyPr/>
        <a:lstStyle/>
        <a:p>
          <a:endParaRPr lang="ru-RU"/>
        </a:p>
      </dgm:t>
    </dgm:pt>
    <dgm:pt modelId="{191775E6-7D03-4F04-B395-10161EA47212}" type="sibTrans" cxnId="{0DB4E51F-4CB0-42AF-BDAA-24BEB445B502}">
      <dgm:prSet/>
      <dgm:spPr/>
      <dgm:t>
        <a:bodyPr/>
        <a:lstStyle/>
        <a:p>
          <a:endParaRPr lang="ru-RU"/>
        </a:p>
      </dgm:t>
    </dgm:pt>
    <dgm:pt modelId="{8E7506D8-7A51-43E2-A31D-4AA31EE2EBFF}">
      <dgm:prSet phldrT="[Текст]"/>
      <dgm:spPr/>
      <dgm:t>
        <a:bodyPr/>
        <a:lstStyle/>
        <a:p>
          <a:endParaRPr lang="ru-RU" dirty="0"/>
        </a:p>
      </dgm:t>
    </dgm:pt>
    <dgm:pt modelId="{39283959-C697-4D74-91A9-B465A7384BE0}" type="parTrans" cxnId="{C647EE52-42AA-4917-8167-698B2404A466}">
      <dgm:prSet/>
      <dgm:spPr/>
      <dgm:t>
        <a:bodyPr/>
        <a:lstStyle/>
        <a:p>
          <a:endParaRPr lang="ru-RU"/>
        </a:p>
      </dgm:t>
    </dgm:pt>
    <dgm:pt modelId="{91149252-20CD-4498-8A96-5082C91BE1C0}" type="sibTrans" cxnId="{C647EE52-42AA-4917-8167-698B2404A466}">
      <dgm:prSet/>
      <dgm:spPr/>
      <dgm:t>
        <a:bodyPr/>
        <a:lstStyle/>
        <a:p>
          <a:endParaRPr lang="ru-RU"/>
        </a:p>
      </dgm:t>
    </dgm:pt>
    <dgm:pt modelId="{672A8B77-B53C-40DA-B716-13EB0EB54A36}">
      <dgm:prSet/>
      <dgm:spPr/>
      <dgm:t>
        <a:bodyPr/>
        <a:lstStyle/>
        <a:p>
          <a:endParaRPr lang="ru-RU" dirty="0"/>
        </a:p>
      </dgm:t>
    </dgm:pt>
    <dgm:pt modelId="{330B215C-32D5-40BF-9A7E-E25423563B85}" type="parTrans" cxnId="{2E391CDE-FF1C-4BA5-8BE0-754F945737C3}">
      <dgm:prSet/>
      <dgm:spPr/>
      <dgm:t>
        <a:bodyPr/>
        <a:lstStyle/>
        <a:p>
          <a:endParaRPr lang="ru-RU"/>
        </a:p>
      </dgm:t>
    </dgm:pt>
    <dgm:pt modelId="{274ECDFB-2E39-4A54-8D70-48B9DBA349E4}" type="sibTrans" cxnId="{2E391CDE-FF1C-4BA5-8BE0-754F945737C3}">
      <dgm:prSet/>
      <dgm:spPr/>
      <dgm:t>
        <a:bodyPr/>
        <a:lstStyle/>
        <a:p>
          <a:endParaRPr lang="ru-RU"/>
        </a:p>
      </dgm:t>
    </dgm:pt>
    <dgm:pt modelId="{1AAD81F9-D767-4D30-B8D6-B9971528BCD5}">
      <dgm:prSet custT="1"/>
      <dgm:spPr/>
      <dgm:t>
        <a:bodyPr/>
        <a:lstStyle/>
        <a:p>
          <a:r>
            <a:rPr lang="ru-RU" sz="1050" dirty="0" smtClean="0">
              <a:latin typeface="Times New Roman" pitchFamily="18" charset="0"/>
              <a:cs typeface="Times New Roman" pitchFamily="18" charset="0"/>
            </a:rPr>
            <a:t>Торговый комплекс «Квант»</a:t>
          </a:r>
        </a:p>
        <a:p>
          <a:r>
            <a:rPr lang="ru-RU" sz="1050" dirty="0" smtClean="0">
              <a:latin typeface="Times New Roman" pitchFamily="18" charset="0"/>
              <a:cs typeface="Times New Roman" pitchFamily="18" charset="0"/>
            </a:rPr>
            <a:t>5 человек</a:t>
          </a:r>
          <a:endParaRPr lang="ru-RU" sz="1050" dirty="0">
            <a:latin typeface="Times New Roman" pitchFamily="18" charset="0"/>
            <a:cs typeface="Times New Roman" pitchFamily="18" charset="0"/>
          </a:endParaRPr>
        </a:p>
      </dgm:t>
    </dgm:pt>
    <dgm:pt modelId="{ED12EB59-CB71-4EFE-9A7C-DCEDEB07B656}" type="parTrans" cxnId="{281A28DA-2B00-401D-9534-BBB8191593DC}">
      <dgm:prSet/>
      <dgm:spPr/>
      <dgm:t>
        <a:bodyPr/>
        <a:lstStyle/>
        <a:p>
          <a:endParaRPr lang="ru-RU"/>
        </a:p>
      </dgm:t>
    </dgm:pt>
    <dgm:pt modelId="{4F8955F8-3737-47BA-8A2E-621007689B3D}" type="sibTrans" cxnId="{281A28DA-2B00-401D-9534-BBB8191593DC}">
      <dgm:prSet/>
      <dgm:spPr/>
      <dgm:t>
        <a:bodyPr/>
        <a:lstStyle/>
        <a:p>
          <a:endParaRPr lang="ru-RU"/>
        </a:p>
      </dgm:t>
    </dgm:pt>
    <dgm:pt modelId="{E11C0F63-EB76-4DB2-9DBE-6A685B7D8E08}">
      <dgm:prSet custT="1"/>
      <dgm:spPr/>
      <dgm:t>
        <a:bodyPr/>
        <a:lstStyle/>
        <a:p>
          <a:r>
            <a:rPr lang="ru-RU" sz="1050" dirty="0" smtClean="0">
              <a:latin typeface="Times New Roman" pitchFamily="18" charset="0"/>
              <a:cs typeface="Times New Roman" pitchFamily="18" charset="0"/>
            </a:rPr>
            <a:t>Родильный дом № 5, № 8</a:t>
          </a:r>
        </a:p>
        <a:p>
          <a:r>
            <a:rPr lang="ru-RU" sz="1050" dirty="0" smtClean="0">
              <a:latin typeface="Times New Roman" pitchFamily="18" charset="0"/>
              <a:cs typeface="Times New Roman" pitchFamily="18" charset="0"/>
            </a:rPr>
            <a:t>16 человек</a:t>
          </a:r>
          <a:endParaRPr lang="ru-RU" sz="1050" dirty="0">
            <a:latin typeface="Times New Roman" pitchFamily="18" charset="0"/>
            <a:cs typeface="Times New Roman" pitchFamily="18" charset="0"/>
          </a:endParaRPr>
        </a:p>
      </dgm:t>
    </dgm:pt>
    <dgm:pt modelId="{442DD5C7-3F53-43D1-840B-2FB7EBB5649F}" type="parTrans" cxnId="{72269EA1-1CB5-46D4-8317-32A899C97269}">
      <dgm:prSet/>
      <dgm:spPr/>
      <dgm:t>
        <a:bodyPr/>
        <a:lstStyle/>
        <a:p>
          <a:endParaRPr lang="ru-RU"/>
        </a:p>
      </dgm:t>
    </dgm:pt>
    <dgm:pt modelId="{11325874-162D-4C32-99C9-67B27F599184}" type="sibTrans" cxnId="{72269EA1-1CB5-46D4-8317-32A899C97269}">
      <dgm:prSet/>
      <dgm:spPr/>
      <dgm:t>
        <a:bodyPr/>
        <a:lstStyle/>
        <a:p>
          <a:endParaRPr lang="ru-RU"/>
        </a:p>
      </dgm:t>
    </dgm:pt>
    <dgm:pt modelId="{A696E3D2-64B2-492F-A188-1204CB47C146}">
      <dgm:prSet custT="1"/>
      <dgm:spPr/>
      <dgm:t>
        <a:bodyPr/>
        <a:lstStyle/>
        <a:p>
          <a:r>
            <a:rPr lang="ru-RU" sz="1000" b="0" i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Красноярское протезно-ортопедическое предприятие</a:t>
          </a:r>
        </a:p>
        <a:p>
          <a:r>
            <a:rPr lang="ru-RU" sz="1000" b="0" i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 человек</a:t>
          </a:r>
          <a:endParaRPr lang="ru-RU" sz="10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B810EEAF-148E-41CF-B2C0-B96DF80C68CC}" type="parTrans" cxnId="{089529DA-0BC8-479E-AA54-A5A54C335178}">
      <dgm:prSet/>
      <dgm:spPr/>
      <dgm:t>
        <a:bodyPr/>
        <a:lstStyle/>
        <a:p>
          <a:endParaRPr lang="ru-RU"/>
        </a:p>
      </dgm:t>
    </dgm:pt>
    <dgm:pt modelId="{5B950FF8-9D77-4416-BCEA-F32ADFF39AAA}" type="sibTrans" cxnId="{089529DA-0BC8-479E-AA54-A5A54C335178}">
      <dgm:prSet/>
      <dgm:spPr/>
      <dgm:t>
        <a:bodyPr/>
        <a:lstStyle/>
        <a:p>
          <a:endParaRPr lang="ru-RU"/>
        </a:p>
      </dgm:t>
    </dgm:pt>
    <dgm:pt modelId="{335448C3-05CF-4C1C-AADA-508023B3C6CA}" type="pres">
      <dgm:prSet presAssocID="{7939EE95-DD48-4082-A9FC-D46F9A7C487B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EE58E97-6380-4F15-89B6-422611D2B598}" type="pres">
      <dgm:prSet presAssocID="{7939EE95-DD48-4082-A9FC-D46F9A7C487B}" presName="radial" presStyleCnt="0">
        <dgm:presLayoutVars>
          <dgm:animLvl val="ctr"/>
        </dgm:presLayoutVars>
      </dgm:prSet>
      <dgm:spPr/>
    </dgm:pt>
    <dgm:pt modelId="{AFECDA6F-4B67-45A7-ACF4-D1981ADF80F7}" type="pres">
      <dgm:prSet presAssocID="{3491DC22-80CC-42C3-A0B3-8366E0F26E92}" presName="centerShape" presStyleLbl="vennNode1" presStyleIdx="0" presStyleCnt="15" custScaleX="125361"/>
      <dgm:spPr/>
      <dgm:t>
        <a:bodyPr/>
        <a:lstStyle/>
        <a:p>
          <a:endParaRPr lang="ru-RU"/>
        </a:p>
      </dgm:t>
    </dgm:pt>
    <dgm:pt modelId="{0FA0F75B-292B-4EEE-AC77-A9E4A27343D8}" type="pres">
      <dgm:prSet presAssocID="{9FFA4C33-932E-4A85-BDA1-C4107D705FBE}" presName="node" presStyleLbl="vennNode1" presStyleIdx="1" presStyleCnt="15" custRadScaleRad="98845" custRadScaleInc="530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418B26-53B9-4DD8-81B7-BB88D0D7CD93}" type="pres">
      <dgm:prSet presAssocID="{07EDC956-D2DF-421D-9F40-A03BF211A5A9}" presName="node" presStyleLbl="vennNode1" presStyleIdx="2" presStyleCnt="15" custRadScaleRad="99928" custRadScaleInc="629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6731D7-7E39-4636-9A71-49B41DFE5029}" type="pres">
      <dgm:prSet presAssocID="{6AB2B859-EC5C-4797-B29D-4D82D168C05F}" presName="node" presStyleLbl="vennNode1" presStyleIdx="3" presStyleCnt="15" custRadScaleRad="103363" custRadScaleInc="670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CACB4B-8951-44D7-B533-2B12050CB7D1}" type="pres">
      <dgm:prSet presAssocID="{A696E3D2-64B2-492F-A188-1204CB47C146}" presName="node" presStyleLbl="vennNode1" presStyleIdx="4" presStyleCnt="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5129F3-29C6-455E-8172-35C8C3DE7951}" type="pres">
      <dgm:prSet presAssocID="{90C9B948-74FD-4B34-A3BC-269CCBB9AE57}" presName="node" presStyleLbl="vennNode1" presStyleIdx="5" presStyleCnt="15" custRadScaleRad="101360" custRadScaleInc="-298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B9B061-C763-4514-A916-4361F8E51690}" type="pres">
      <dgm:prSet presAssocID="{E2F0538C-661D-4E8B-8A96-BCA2FDF6BBA7}" presName="node" presStyleLbl="vennNode1" presStyleIdx="6" presStyleCnt="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07502E-F157-4A7E-B0DF-7380FAA5BB12}" type="pres">
      <dgm:prSet presAssocID="{C39706F0-6449-49BC-94E7-BCFEC12C41A0}" presName="node" presStyleLbl="vennNode1" presStyleIdx="7" presStyleCnt="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B7D6AE-DB02-4DEE-B6BE-6E10C99D8E3D}" type="pres">
      <dgm:prSet presAssocID="{599F6314-2E6B-4A98-BC39-373D6CC074EF}" presName="node" presStyleLbl="vennNode1" presStyleIdx="8" presStyleCnt="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12FE40-3E74-4E61-92EE-88543A24E074}" type="pres">
      <dgm:prSet presAssocID="{2B2E2D32-EA42-4D2F-834C-4C6AAA292413}" presName="node" presStyleLbl="vennNode1" presStyleIdx="9" presStyleCnt="15" custRadScaleRad="100788" custRadScaleInc="1028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BA00CF-085A-44D0-AA2D-70A78088E559}" type="pres">
      <dgm:prSet presAssocID="{914D7EEE-491F-446B-96D3-79AE46C600E9}" presName="node" presStyleLbl="vennNode1" presStyleIdx="10" presStyleCnt="15" custRadScaleRad="100239" custRadScaleInc="1099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0F7E75-4B6C-43A5-958B-09CD12382934}" type="pres">
      <dgm:prSet presAssocID="{5B15BAF4-4501-4CA0-BAD6-E9E060B4DEE9}" presName="node" presStyleLbl="vennNode1" presStyleIdx="11" presStyleCnt="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0DCEB3-81BC-4293-B785-1313C52C26F4}" type="pres">
      <dgm:prSet presAssocID="{1AAD81F9-D767-4D30-B8D6-B9971528BCD5}" presName="node" presStyleLbl="vennNode1" presStyleIdx="12" presStyleCnt="15" custScaleX="112257" custRadScaleRad="99763" custRadScaleInc="-854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DE228D-2151-42B1-9D7B-50EF33BCAC62}" type="pres">
      <dgm:prSet presAssocID="{E11C0F63-EB76-4DB2-9DBE-6A685B7D8E08}" presName="node" presStyleLbl="vennNode1" presStyleIdx="13" presStyleCnt="15" custScaleX="117077" custRadScaleRad="106543" custRadScaleInc="-1164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BC153CF-15A5-4399-BD24-888DC4985B24}" type="pres">
      <dgm:prSet presAssocID="{C9DFF293-09DB-417E-9DFB-D82C59F57207}" presName="node" presStyleLbl="vennNode1" presStyleIdx="14" presStyleCnt="15" custScaleX="112496" custRadScaleRad="102262" custRadScaleInc="-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C7F03D0-242F-45AD-9AE2-5FE47767F44C}" type="presOf" srcId="{7939EE95-DD48-4082-A9FC-D46F9A7C487B}" destId="{335448C3-05CF-4C1C-AADA-508023B3C6CA}" srcOrd="0" destOrd="0" presId="urn:microsoft.com/office/officeart/2005/8/layout/radial3"/>
    <dgm:cxn modelId="{3E3975BD-E66E-4EEC-BEBF-59FD132BC095}" type="presOf" srcId="{2B2E2D32-EA42-4D2F-834C-4C6AAA292413}" destId="{3412FE40-3E74-4E61-92EE-88543A24E074}" srcOrd="0" destOrd="0" presId="urn:microsoft.com/office/officeart/2005/8/layout/radial3"/>
    <dgm:cxn modelId="{9FA5CD9C-450D-46A6-AF07-A39F0094F350}" srcId="{3491DC22-80CC-42C3-A0B3-8366E0F26E92}" destId="{C9DFF293-09DB-417E-9DFB-D82C59F57207}" srcOrd="13" destOrd="0" parTransId="{1748E88A-A122-4533-B1A9-0E0F65CAF3CF}" sibTransId="{DCA5BFB2-2BA0-43D2-BC9D-7C31CC6FF1B4}"/>
    <dgm:cxn modelId="{0DB4E51F-4CB0-42AF-BDAA-24BEB445B502}" srcId="{7939EE95-DD48-4082-A9FC-D46F9A7C487B}" destId="{7781CACD-8E5C-49DC-AF39-44ED0C570E86}" srcOrd="2" destOrd="0" parTransId="{81EAFA72-66E6-466B-A4F9-43D2AA93D51E}" sibTransId="{191775E6-7D03-4F04-B395-10161EA47212}"/>
    <dgm:cxn modelId="{281A28DA-2B00-401D-9534-BBB8191593DC}" srcId="{3491DC22-80CC-42C3-A0B3-8366E0F26E92}" destId="{1AAD81F9-D767-4D30-B8D6-B9971528BCD5}" srcOrd="11" destOrd="0" parTransId="{ED12EB59-CB71-4EFE-9A7C-DCEDEB07B656}" sibTransId="{4F8955F8-3737-47BA-8A2E-621007689B3D}"/>
    <dgm:cxn modelId="{80FBFCBF-F043-4087-A431-97681D9842E7}" type="presOf" srcId="{5B15BAF4-4501-4CA0-BAD6-E9E060B4DEE9}" destId="{F00F7E75-4B6C-43A5-958B-09CD12382934}" srcOrd="0" destOrd="0" presId="urn:microsoft.com/office/officeart/2005/8/layout/radial3"/>
    <dgm:cxn modelId="{5C41FC9B-8483-484F-B237-5CDFB8BF2976}" type="presOf" srcId="{9FFA4C33-932E-4A85-BDA1-C4107D705FBE}" destId="{0FA0F75B-292B-4EEE-AC77-A9E4A27343D8}" srcOrd="0" destOrd="0" presId="urn:microsoft.com/office/officeart/2005/8/layout/radial3"/>
    <dgm:cxn modelId="{B461DAEC-98DB-43FB-97F4-F800ACD6420F}" srcId="{3491DC22-80CC-42C3-A0B3-8366E0F26E92}" destId="{C39706F0-6449-49BC-94E7-BCFEC12C41A0}" srcOrd="6" destOrd="0" parTransId="{CBB1E22B-CA0C-4B61-BC56-4896249C39B6}" sibTransId="{F66623A7-F6E4-49A7-815F-769A931102E5}"/>
    <dgm:cxn modelId="{94011475-A71F-4D88-98EF-6E53A93FEE05}" srcId="{3491DC22-80CC-42C3-A0B3-8366E0F26E92}" destId="{914D7EEE-491F-446B-96D3-79AE46C600E9}" srcOrd="9" destOrd="0" parTransId="{B02D5A8B-2B4E-4F99-898A-23F5D1496579}" sibTransId="{BD81F0BD-7853-4FE8-BB3E-7DD4107A4582}"/>
    <dgm:cxn modelId="{FBCDF7AB-E0D7-4049-8834-C177CC58A31D}" srcId="{3491DC22-80CC-42C3-A0B3-8366E0F26E92}" destId="{07EDC956-D2DF-421D-9F40-A03BF211A5A9}" srcOrd="1" destOrd="0" parTransId="{82F6E170-C548-4CAE-A819-89F6C9B049BE}" sibTransId="{CD087EB6-D1EB-40EF-8485-120EDD89C78F}"/>
    <dgm:cxn modelId="{5365B0A8-2E3F-4F76-A80E-6D9A897DE325}" type="presOf" srcId="{C9DFF293-09DB-417E-9DFB-D82C59F57207}" destId="{FBC153CF-15A5-4399-BD24-888DC4985B24}" srcOrd="0" destOrd="0" presId="urn:microsoft.com/office/officeart/2005/8/layout/radial3"/>
    <dgm:cxn modelId="{98552220-5FBE-4F6D-BD7B-691CB7D6BE07}" type="presOf" srcId="{E11C0F63-EB76-4DB2-9DBE-6A685B7D8E08}" destId="{BBDE228D-2151-42B1-9D7B-50EF33BCAC62}" srcOrd="0" destOrd="0" presId="urn:microsoft.com/office/officeart/2005/8/layout/radial3"/>
    <dgm:cxn modelId="{089529DA-0BC8-479E-AA54-A5A54C335178}" srcId="{3491DC22-80CC-42C3-A0B3-8366E0F26E92}" destId="{A696E3D2-64B2-492F-A188-1204CB47C146}" srcOrd="3" destOrd="0" parTransId="{B810EEAF-148E-41CF-B2C0-B96DF80C68CC}" sibTransId="{5B950FF8-9D77-4416-BCEA-F32ADFF39AAA}"/>
    <dgm:cxn modelId="{1A1076D7-28D6-4D0D-9667-B6284A0EB626}" srcId="{3491DC22-80CC-42C3-A0B3-8366E0F26E92}" destId="{E2F0538C-661D-4E8B-8A96-BCA2FDF6BBA7}" srcOrd="5" destOrd="0" parTransId="{3DE4401F-EE1C-4E03-95F6-F9A71EE2627A}" sibTransId="{4AFCDBDC-D69B-4EC9-A272-0BAAD098F59B}"/>
    <dgm:cxn modelId="{72269EA1-1CB5-46D4-8317-32A899C97269}" srcId="{3491DC22-80CC-42C3-A0B3-8366E0F26E92}" destId="{E11C0F63-EB76-4DB2-9DBE-6A685B7D8E08}" srcOrd="12" destOrd="0" parTransId="{442DD5C7-3F53-43D1-840B-2FB7EBB5649F}" sibTransId="{11325874-162D-4C32-99C9-67B27F599184}"/>
    <dgm:cxn modelId="{4950B347-631C-44B3-A11A-432959836F06}" srcId="{3491DC22-80CC-42C3-A0B3-8366E0F26E92}" destId="{6AB2B859-EC5C-4797-B29D-4D82D168C05F}" srcOrd="2" destOrd="0" parTransId="{97D9D19D-234D-4528-BA5F-F394199CF305}" sibTransId="{92C9A233-4138-479E-8322-3243EE0A7411}"/>
    <dgm:cxn modelId="{7CD8E711-313C-4795-AB1F-577A245D6C59}" type="presOf" srcId="{E2F0538C-661D-4E8B-8A96-BCA2FDF6BBA7}" destId="{08B9B061-C763-4514-A916-4361F8E51690}" srcOrd="0" destOrd="0" presId="urn:microsoft.com/office/officeart/2005/8/layout/radial3"/>
    <dgm:cxn modelId="{658D915D-C5BC-46C1-9525-EAEDCDB5AC61}" srcId="{7939EE95-DD48-4082-A9FC-D46F9A7C487B}" destId="{5B950793-E9EE-4BCC-895B-518EAAC9EF76}" srcOrd="1" destOrd="0" parTransId="{D069E821-9E1A-481D-B005-C348D3ABA176}" sibTransId="{2852EEE9-09EB-4D75-BD08-5B6C31B15035}"/>
    <dgm:cxn modelId="{8B03FBA0-E39A-4A1F-A7AD-DEB744B6DB01}" srcId="{3491DC22-80CC-42C3-A0B3-8366E0F26E92}" destId="{5B15BAF4-4501-4CA0-BAD6-E9E060B4DEE9}" srcOrd="10" destOrd="0" parTransId="{9C2AAAAD-C536-40FA-9E95-1778E3EC5D91}" sibTransId="{44E81852-E69C-4C1D-94A0-924F3D8386FF}"/>
    <dgm:cxn modelId="{A731E017-CC59-4820-85AF-BE8E49966937}" type="presOf" srcId="{C39706F0-6449-49BC-94E7-BCFEC12C41A0}" destId="{FA07502E-F157-4A7E-B0DF-7380FAA5BB12}" srcOrd="0" destOrd="0" presId="urn:microsoft.com/office/officeart/2005/8/layout/radial3"/>
    <dgm:cxn modelId="{FE0C3B23-4565-42AB-A6C1-4F5804881020}" srcId="{7939EE95-DD48-4082-A9FC-D46F9A7C487B}" destId="{3491DC22-80CC-42C3-A0B3-8366E0F26E92}" srcOrd="0" destOrd="0" parTransId="{CF36DDF6-3588-4332-B243-E174317B2CC5}" sibTransId="{5BA37DD0-D380-4F52-A403-7E100B3D2B5D}"/>
    <dgm:cxn modelId="{147CC889-17D8-4B38-9EE0-01C507C59F42}" type="presOf" srcId="{599F6314-2E6B-4A98-BC39-373D6CC074EF}" destId="{6DB7D6AE-DB02-4DEE-B6BE-6E10C99D8E3D}" srcOrd="0" destOrd="0" presId="urn:microsoft.com/office/officeart/2005/8/layout/radial3"/>
    <dgm:cxn modelId="{28E396F2-5B18-4CC6-B1EF-5C6A3860129E}" type="presOf" srcId="{914D7EEE-491F-446B-96D3-79AE46C600E9}" destId="{F9BA00CF-085A-44D0-AA2D-70A78088E559}" srcOrd="0" destOrd="0" presId="urn:microsoft.com/office/officeart/2005/8/layout/radial3"/>
    <dgm:cxn modelId="{EE23E948-7E86-4B70-AE49-36FAC2168C82}" srcId="{3491DC22-80CC-42C3-A0B3-8366E0F26E92}" destId="{9FFA4C33-932E-4A85-BDA1-C4107D705FBE}" srcOrd="0" destOrd="0" parTransId="{292ADABC-E784-421D-9D0B-A6185B4D5B82}" sibTransId="{F8EF1944-CAD1-4AC0-B09C-BFDDCCF5AFD1}"/>
    <dgm:cxn modelId="{4264E8E7-E8D6-4063-91E0-AFBE8E6B5370}" srcId="{3491DC22-80CC-42C3-A0B3-8366E0F26E92}" destId="{90C9B948-74FD-4B34-A3BC-269CCBB9AE57}" srcOrd="4" destOrd="0" parTransId="{4AB77D5D-30B1-4AC1-B7FB-117B8C0557AE}" sibTransId="{30F996B2-3307-4620-BAE7-D548E8F85915}"/>
    <dgm:cxn modelId="{6529FD43-23B5-4053-8848-1975A524C036}" srcId="{3491DC22-80CC-42C3-A0B3-8366E0F26E92}" destId="{599F6314-2E6B-4A98-BC39-373D6CC074EF}" srcOrd="7" destOrd="0" parTransId="{5F2456DC-91A0-47AE-B484-ED6FF5D316BE}" sibTransId="{74AF9BB0-6AEA-47FA-8D1F-7AC675061AE7}"/>
    <dgm:cxn modelId="{759B6CEA-8EC8-4CCA-9A43-5F86F78E6D73}" type="presOf" srcId="{07EDC956-D2DF-421D-9F40-A03BF211A5A9}" destId="{86418B26-53B9-4DD8-81B7-BB88D0D7CD93}" srcOrd="0" destOrd="0" presId="urn:microsoft.com/office/officeart/2005/8/layout/radial3"/>
    <dgm:cxn modelId="{77E7904E-2642-4A1D-B2FD-242D979D93B2}" srcId="{3491DC22-80CC-42C3-A0B3-8366E0F26E92}" destId="{2B2E2D32-EA42-4D2F-834C-4C6AAA292413}" srcOrd="8" destOrd="0" parTransId="{FCF7FE17-9FAB-4919-AD5C-D8AF530C2289}" sibTransId="{0CEA3E12-8A6A-4FEE-A9F9-234872878C2F}"/>
    <dgm:cxn modelId="{CD1FFD4E-460B-4A7B-8635-14B66BDFAAB7}" type="presOf" srcId="{A696E3D2-64B2-492F-A188-1204CB47C146}" destId="{ACCACB4B-8951-44D7-B533-2B12050CB7D1}" srcOrd="0" destOrd="0" presId="urn:microsoft.com/office/officeart/2005/8/layout/radial3"/>
    <dgm:cxn modelId="{E36AB20D-A6B3-4894-832D-AC7DAD26B0FE}" type="presOf" srcId="{3491DC22-80CC-42C3-A0B3-8366E0F26E92}" destId="{AFECDA6F-4B67-45A7-ACF4-D1981ADF80F7}" srcOrd="0" destOrd="0" presId="urn:microsoft.com/office/officeart/2005/8/layout/radial3"/>
    <dgm:cxn modelId="{4E7DAB45-9F1A-48E5-9F33-176235D3A72B}" type="presOf" srcId="{1AAD81F9-D767-4D30-B8D6-B9971528BCD5}" destId="{800DCEB3-81BC-4293-B785-1313C52C26F4}" srcOrd="0" destOrd="0" presId="urn:microsoft.com/office/officeart/2005/8/layout/radial3"/>
    <dgm:cxn modelId="{C647EE52-42AA-4917-8167-698B2404A466}" srcId="{7939EE95-DD48-4082-A9FC-D46F9A7C487B}" destId="{8E7506D8-7A51-43E2-A31D-4AA31EE2EBFF}" srcOrd="3" destOrd="0" parTransId="{39283959-C697-4D74-91A9-B465A7384BE0}" sibTransId="{91149252-20CD-4498-8A96-5082C91BE1C0}"/>
    <dgm:cxn modelId="{D5862D33-F73A-4E76-9102-16B2441E09A8}" type="presOf" srcId="{6AB2B859-EC5C-4797-B29D-4D82D168C05F}" destId="{396731D7-7E39-4636-9A71-49B41DFE5029}" srcOrd="0" destOrd="0" presId="urn:microsoft.com/office/officeart/2005/8/layout/radial3"/>
    <dgm:cxn modelId="{2E391CDE-FF1C-4BA5-8BE0-754F945737C3}" srcId="{7939EE95-DD48-4082-A9FC-D46F9A7C487B}" destId="{672A8B77-B53C-40DA-B716-13EB0EB54A36}" srcOrd="4" destOrd="0" parTransId="{330B215C-32D5-40BF-9A7E-E25423563B85}" sibTransId="{274ECDFB-2E39-4A54-8D70-48B9DBA349E4}"/>
    <dgm:cxn modelId="{65C00178-321F-4670-9CAC-C535B978F834}" type="presOf" srcId="{90C9B948-74FD-4B34-A3BC-269CCBB9AE57}" destId="{CD5129F3-29C6-455E-8172-35C8C3DE7951}" srcOrd="0" destOrd="0" presId="urn:microsoft.com/office/officeart/2005/8/layout/radial3"/>
    <dgm:cxn modelId="{5319967C-9F3B-4D4C-A832-DB5CA58D6421}" type="presParOf" srcId="{335448C3-05CF-4C1C-AADA-508023B3C6CA}" destId="{9EE58E97-6380-4F15-89B6-422611D2B598}" srcOrd="0" destOrd="0" presId="urn:microsoft.com/office/officeart/2005/8/layout/radial3"/>
    <dgm:cxn modelId="{686AD381-77A8-43ED-A6D4-44B412B68BFC}" type="presParOf" srcId="{9EE58E97-6380-4F15-89B6-422611D2B598}" destId="{AFECDA6F-4B67-45A7-ACF4-D1981ADF80F7}" srcOrd="0" destOrd="0" presId="urn:microsoft.com/office/officeart/2005/8/layout/radial3"/>
    <dgm:cxn modelId="{0F453ACF-5A6D-443B-BD4C-F8049FEE0635}" type="presParOf" srcId="{9EE58E97-6380-4F15-89B6-422611D2B598}" destId="{0FA0F75B-292B-4EEE-AC77-A9E4A27343D8}" srcOrd="1" destOrd="0" presId="urn:microsoft.com/office/officeart/2005/8/layout/radial3"/>
    <dgm:cxn modelId="{F65B1DCB-C710-4E1B-948B-1C43307B256C}" type="presParOf" srcId="{9EE58E97-6380-4F15-89B6-422611D2B598}" destId="{86418B26-53B9-4DD8-81B7-BB88D0D7CD93}" srcOrd="2" destOrd="0" presId="urn:microsoft.com/office/officeart/2005/8/layout/radial3"/>
    <dgm:cxn modelId="{B05CC1A7-09F9-42A7-9F06-10F6CBD202AB}" type="presParOf" srcId="{9EE58E97-6380-4F15-89B6-422611D2B598}" destId="{396731D7-7E39-4636-9A71-49B41DFE5029}" srcOrd="3" destOrd="0" presId="urn:microsoft.com/office/officeart/2005/8/layout/radial3"/>
    <dgm:cxn modelId="{7BDC675A-6AF0-4FB4-A4CA-6CEBDE969D81}" type="presParOf" srcId="{9EE58E97-6380-4F15-89B6-422611D2B598}" destId="{ACCACB4B-8951-44D7-B533-2B12050CB7D1}" srcOrd="4" destOrd="0" presId="urn:microsoft.com/office/officeart/2005/8/layout/radial3"/>
    <dgm:cxn modelId="{D0BE683C-0737-4788-A2CF-7AAA266B459A}" type="presParOf" srcId="{9EE58E97-6380-4F15-89B6-422611D2B598}" destId="{CD5129F3-29C6-455E-8172-35C8C3DE7951}" srcOrd="5" destOrd="0" presId="urn:microsoft.com/office/officeart/2005/8/layout/radial3"/>
    <dgm:cxn modelId="{756B15A6-21E6-4C40-8776-D9DADAA4A45B}" type="presParOf" srcId="{9EE58E97-6380-4F15-89B6-422611D2B598}" destId="{08B9B061-C763-4514-A916-4361F8E51690}" srcOrd="6" destOrd="0" presId="urn:microsoft.com/office/officeart/2005/8/layout/radial3"/>
    <dgm:cxn modelId="{3D8B672D-8316-452A-8900-1D03AA503522}" type="presParOf" srcId="{9EE58E97-6380-4F15-89B6-422611D2B598}" destId="{FA07502E-F157-4A7E-B0DF-7380FAA5BB12}" srcOrd="7" destOrd="0" presId="urn:microsoft.com/office/officeart/2005/8/layout/radial3"/>
    <dgm:cxn modelId="{B064B1D2-AA43-4340-86FF-7E6EDDA16402}" type="presParOf" srcId="{9EE58E97-6380-4F15-89B6-422611D2B598}" destId="{6DB7D6AE-DB02-4DEE-B6BE-6E10C99D8E3D}" srcOrd="8" destOrd="0" presId="urn:microsoft.com/office/officeart/2005/8/layout/radial3"/>
    <dgm:cxn modelId="{7CE81752-B0C4-437E-AC0D-1B42A4254CFF}" type="presParOf" srcId="{9EE58E97-6380-4F15-89B6-422611D2B598}" destId="{3412FE40-3E74-4E61-92EE-88543A24E074}" srcOrd="9" destOrd="0" presId="urn:microsoft.com/office/officeart/2005/8/layout/radial3"/>
    <dgm:cxn modelId="{EEAC14EA-6DFE-4EC7-8A6B-3D40A82DFFCF}" type="presParOf" srcId="{9EE58E97-6380-4F15-89B6-422611D2B598}" destId="{F9BA00CF-085A-44D0-AA2D-70A78088E559}" srcOrd="10" destOrd="0" presId="urn:microsoft.com/office/officeart/2005/8/layout/radial3"/>
    <dgm:cxn modelId="{89D04EE7-FBFD-42E2-840A-140A3E49FC7E}" type="presParOf" srcId="{9EE58E97-6380-4F15-89B6-422611D2B598}" destId="{F00F7E75-4B6C-43A5-958B-09CD12382934}" srcOrd="11" destOrd="0" presId="urn:microsoft.com/office/officeart/2005/8/layout/radial3"/>
    <dgm:cxn modelId="{8EE7D40E-7E23-4EF9-90B5-8CBD1612597E}" type="presParOf" srcId="{9EE58E97-6380-4F15-89B6-422611D2B598}" destId="{800DCEB3-81BC-4293-B785-1313C52C26F4}" srcOrd="12" destOrd="0" presId="urn:microsoft.com/office/officeart/2005/8/layout/radial3"/>
    <dgm:cxn modelId="{023D26D5-16A6-46DD-8AD9-730A9342E9C9}" type="presParOf" srcId="{9EE58E97-6380-4F15-89B6-422611D2B598}" destId="{BBDE228D-2151-42B1-9D7B-50EF33BCAC62}" srcOrd="13" destOrd="0" presId="urn:microsoft.com/office/officeart/2005/8/layout/radial3"/>
    <dgm:cxn modelId="{1E713EF1-70FE-4E9D-8BF3-2EEF658B70E6}" type="presParOf" srcId="{9EE58E97-6380-4F15-89B6-422611D2B598}" destId="{FBC153CF-15A5-4399-BD24-888DC4985B24}" srcOrd="14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FECDA6F-4B67-45A7-ACF4-D1981ADF80F7}">
      <dsp:nvSpPr>
        <dsp:cNvPr id="0" name=""/>
        <dsp:cNvSpPr/>
      </dsp:nvSpPr>
      <dsp:spPr>
        <a:xfrm>
          <a:off x="2577155" y="1554929"/>
          <a:ext cx="2996294" cy="239013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u="sng" kern="1200" dirty="0" smtClean="0">
              <a:solidFill>
                <a:srgbClr val="A2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ТРУДОУСТРОЙСТВО</a:t>
          </a:r>
          <a:endParaRPr lang="ru-RU" sz="1900" kern="1200" dirty="0"/>
        </a:p>
      </dsp:txBody>
      <dsp:txXfrm>
        <a:off x="2577155" y="1554929"/>
        <a:ext cx="2996294" cy="2390132"/>
      </dsp:txXfrm>
    </dsp:sp>
    <dsp:sp modelId="{0FA0F75B-292B-4EEE-AC77-A9E4A27343D8}">
      <dsp:nvSpPr>
        <dsp:cNvPr id="0" name=""/>
        <dsp:cNvSpPr/>
      </dsp:nvSpPr>
      <dsp:spPr>
        <a:xfrm>
          <a:off x="3528393" y="27383"/>
          <a:ext cx="1195066" cy="119506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 smtClean="0">
              <a:latin typeface="Times New Roman" pitchFamily="18" charset="0"/>
              <a:cs typeface="Times New Roman" pitchFamily="18" charset="0"/>
            </a:rPr>
            <a:t>ООО «</a:t>
          </a:r>
          <a:r>
            <a:rPr lang="ru-RU" sz="1050" kern="1200" dirty="0" err="1" smtClean="0">
              <a:latin typeface="Times New Roman" pitchFamily="18" charset="0"/>
              <a:cs typeface="Times New Roman" pitchFamily="18" charset="0"/>
            </a:rPr>
            <a:t>Леруа</a:t>
          </a:r>
          <a:r>
            <a:rPr lang="ru-RU" sz="105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050" kern="1200" dirty="0" err="1" smtClean="0">
              <a:latin typeface="Times New Roman" pitchFamily="18" charset="0"/>
              <a:cs typeface="Times New Roman" pitchFamily="18" charset="0"/>
            </a:rPr>
            <a:t>Мерлен</a:t>
          </a:r>
          <a:r>
            <a:rPr lang="ru-RU" sz="1050" kern="1200" dirty="0" smtClean="0">
              <a:latin typeface="Times New Roman" pitchFamily="18" charset="0"/>
              <a:cs typeface="Times New Roman" pitchFamily="18" charset="0"/>
            </a:rPr>
            <a:t> Восток»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 smtClean="0">
              <a:latin typeface="Times New Roman" pitchFamily="18" charset="0"/>
              <a:cs typeface="Times New Roman" pitchFamily="18" charset="0"/>
            </a:rPr>
            <a:t>2 человека</a:t>
          </a:r>
          <a:endParaRPr lang="ru-RU" sz="1050" kern="1200" dirty="0"/>
        </a:p>
      </dsp:txBody>
      <dsp:txXfrm>
        <a:off x="3528393" y="27383"/>
        <a:ext cx="1195066" cy="1195066"/>
      </dsp:txXfrm>
    </dsp:sp>
    <dsp:sp modelId="{86418B26-53B9-4DD8-81B7-BB88D0D7CD93}">
      <dsp:nvSpPr>
        <dsp:cNvPr id="0" name=""/>
        <dsp:cNvSpPr/>
      </dsp:nvSpPr>
      <dsp:spPr>
        <a:xfrm>
          <a:off x="4464494" y="243417"/>
          <a:ext cx="1195066" cy="119506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b="0" kern="1200" dirty="0" smtClean="0">
              <a:latin typeface="Times New Roman" pitchFamily="18" charset="0"/>
              <a:cs typeface="Times New Roman" pitchFamily="18" charset="0"/>
            </a:rPr>
            <a:t>Такси «</a:t>
          </a:r>
          <a:r>
            <a:rPr lang="en-US" sz="1050" b="0" kern="1200" dirty="0" err="1" smtClean="0">
              <a:latin typeface="Times New Roman" pitchFamily="18" charset="0"/>
              <a:cs typeface="Times New Roman" pitchFamily="18" charset="0"/>
            </a:rPr>
            <a:t>Uber</a:t>
          </a:r>
          <a:r>
            <a:rPr lang="ru-RU" sz="1050" b="0" kern="1200" dirty="0" smtClean="0">
              <a:latin typeface="Times New Roman" pitchFamily="18" charset="0"/>
              <a:cs typeface="Times New Roman" pitchFamily="18" charset="0"/>
            </a:rPr>
            <a:t>»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b="0" kern="1200" dirty="0" smtClean="0">
              <a:latin typeface="Times New Roman" pitchFamily="18" charset="0"/>
              <a:cs typeface="Times New Roman" pitchFamily="18" charset="0"/>
            </a:rPr>
            <a:t>50 человек</a:t>
          </a:r>
          <a:endParaRPr lang="ru-RU" sz="1050" b="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464494" y="243417"/>
        <a:ext cx="1195066" cy="1195066"/>
      </dsp:txXfrm>
    </dsp:sp>
    <dsp:sp modelId="{396731D7-7E39-4636-9A71-49B41DFE5029}">
      <dsp:nvSpPr>
        <dsp:cNvPr id="0" name=""/>
        <dsp:cNvSpPr/>
      </dsp:nvSpPr>
      <dsp:spPr>
        <a:xfrm>
          <a:off x="5256581" y="819474"/>
          <a:ext cx="1195066" cy="119506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b="0" kern="1200" dirty="0" smtClean="0">
              <a:latin typeface="Times New Roman" pitchFamily="18" charset="0"/>
              <a:cs typeface="Times New Roman" pitchFamily="18" charset="0"/>
            </a:rPr>
            <a:t>Больница № 20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b="0" kern="1200" dirty="0" smtClean="0">
              <a:latin typeface="Times New Roman" pitchFamily="18" charset="0"/>
              <a:cs typeface="Times New Roman" pitchFamily="18" charset="0"/>
            </a:rPr>
            <a:t>1 человек</a:t>
          </a:r>
          <a:endParaRPr lang="ru-RU" sz="1050" b="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256581" y="819474"/>
        <a:ext cx="1195066" cy="1195066"/>
      </dsp:txXfrm>
    </dsp:sp>
    <dsp:sp modelId="{ACCACB4B-8951-44D7-B533-2B12050CB7D1}">
      <dsp:nvSpPr>
        <dsp:cNvPr id="0" name=""/>
        <dsp:cNvSpPr/>
      </dsp:nvSpPr>
      <dsp:spPr>
        <a:xfrm>
          <a:off x="5574371" y="1673926"/>
          <a:ext cx="1195066" cy="119506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0" i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Красноярское протезно-ортопедическое предприятие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0" i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 человек</a:t>
          </a:r>
          <a:endParaRPr lang="ru-RU" sz="10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574371" y="1673926"/>
        <a:ext cx="1195066" cy="1195066"/>
      </dsp:txXfrm>
    </dsp:sp>
    <dsp:sp modelId="{CD5129F3-29C6-455E-8172-35C8C3DE7951}">
      <dsp:nvSpPr>
        <dsp:cNvPr id="0" name=""/>
        <dsp:cNvSpPr/>
      </dsp:nvSpPr>
      <dsp:spPr>
        <a:xfrm>
          <a:off x="5609198" y="2608965"/>
          <a:ext cx="1195066" cy="119506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b="0" kern="1200" dirty="0" smtClean="0">
              <a:latin typeface="Times New Roman" pitchFamily="18" charset="0"/>
              <a:cs typeface="Times New Roman" pitchFamily="18" charset="0"/>
            </a:rPr>
            <a:t>Завод «Бирюса»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b="0" kern="1200" dirty="0" smtClean="0">
              <a:latin typeface="Times New Roman" pitchFamily="18" charset="0"/>
              <a:cs typeface="Times New Roman" pitchFamily="18" charset="0"/>
            </a:rPr>
            <a:t>20 человек</a:t>
          </a:r>
          <a:endParaRPr lang="ru-RU" sz="1050" b="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609198" y="2608965"/>
        <a:ext cx="1195066" cy="1195066"/>
      </dsp:txXfrm>
    </dsp:sp>
    <dsp:sp modelId="{08B9B061-C763-4514-A916-4361F8E51690}">
      <dsp:nvSpPr>
        <dsp:cNvPr id="0" name=""/>
        <dsp:cNvSpPr/>
      </dsp:nvSpPr>
      <dsp:spPr>
        <a:xfrm>
          <a:off x="5159113" y="3493289"/>
          <a:ext cx="1195066" cy="119506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b="0" kern="1200" dirty="0" err="1" smtClean="0">
              <a:latin typeface="Times New Roman" pitchFamily="18" charset="0"/>
              <a:cs typeface="Times New Roman" pitchFamily="18" charset="0"/>
            </a:rPr>
            <a:t>Ванкорнефть</a:t>
          </a:r>
          <a:r>
            <a:rPr lang="ru-RU" sz="1050" b="0" kern="1200" dirty="0" smtClean="0">
              <a:latin typeface="Times New Roman" pitchFamily="18" charset="0"/>
              <a:cs typeface="Times New Roman" pitchFamily="18" charset="0"/>
            </a:rPr>
            <a:t> 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b="0" kern="1200" dirty="0" smtClean="0">
              <a:latin typeface="Times New Roman" pitchFamily="18" charset="0"/>
              <a:cs typeface="Times New Roman" pitchFamily="18" charset="0"/>
            </a:rPr>
            <a:t>2 человека</a:t>
          </a:r>
          <a:endParaRPr lang="ru-RU" sz="1050" b="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159113" y="3493289"/>
        <a:ext cx="1195066" cy="1195066"/>
      </dsp:txXfrm>
    </dsp:sp>
    <dsp:sp modelId="{FA07502E-F157-4A7E-B0DF-7380FAA5BB12}">
      <dsp:nvSpPr>
        <dsp:cNvPr id="0" name=""/>
        <dsp:cNvSpPr/>
      </dsp:nvSpPr>
      <dsp:spPr>
        <a:xfrm>
          <a:off x="4410845" y="4090013"/>
          <a:ext cx="1195066" cy="119506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b="0" kern="1200" dirty="0" smtClean="0">
              <a:latin typeface="Times New Roman" pitchFamily="18" charset="0"/>
              <a:cs typeface="Times New Roman" pitchFamily="18" charset="0"/>
            </a:rPr>
            <a:t>БСМП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b="0" kern="1200" dirty="0" smtClean="0">
              <a:latin typeface="Times New Roman" pitchFamily="18" charset="0"/>
              <a:cs typeface="Times New Roman" pitchFamily="18" charset="0"/>
            </a:rPr>
            <a:t>5 человек</a:t>
          </a:r>
          <a:endParaRPr lang="ru-RU" sz="1050" b="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410845" y="4090013"/>
        <a:ext cx="1195066" cy="1195066"/>
      </dsp:txXfrm>
    </dsp:sp>
    <dsp:sp modelId="{6DB7D6AE-DB02-4DEE-B6BE-6E10C99D8E3D}">
      <dsp:nvSpPr>
        <dsp:cNvPr id="0" name=""/>
        <dsp:cNvSpPr/>
      </dsp:nvSpPr>
      <dsp:spPr>
        <a:xfrm>
          <a:off x="3477769" y="4302982"/>
          <a:ext cx="1195066" cy="119506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b="0" kern="1200" dirty="0" smtClean="0">
              <a:latin typeface="Times New Roman" pitchFamily="18" charset="0"/>
              <a:cs typeface="Times New Roman" pitchFamily="18" charset="0"/>
            </a:rPr>
            <a:t>Детская больница № 1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b="0" kern="1200" dirty="0" smtClean="0">
              <a:latin typeface="Times New Roman" pitchFamily="18" charset="0"/>
              <a:cs typeface="Times New Roman" pitchFamily="18" charset="0"/>
            </a:rPr>
            <a:t>5 человек</a:t>
          </a:r>
          <a:endParaRPr lang="ru-RU" sz="1050" b="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477769" y="4302982"/>
        <a:ext cx="1195066" cy="1195066"/>
      </dsp:txXfrm>
    </dsp:sp>
    <dsp:sp modelId="{3412FE40-3E74-4E61-92EE-88543A24E074}">
      <dsp:nvSpPr>
        <dsp:cNvPr id="0" name=""/>
        <dsp:cNvSpPr/>
      </dsp:nvSpPr>
      <dsp:spPr>
        <a:xfrm>
          <a:off x="2448277" y="4059831"/>
          <a:ext cx="1195066" cy="119506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b="0" kern="1200" dirty="0" smtClean="0">
              <a:latin typeface="Times New Roman" pitchFamily="18" charset="0"/>
              <a:cs typeface="Times New Roman" pitchFamily="18" charset="0"/>
            </a:rPr>
            <a:t>Перинатальный центр 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b="0" kern="1200" dirty="0" smtClean="0">
              <a:latin typeface="Times New Roman" pitchFamily="18" charset="0"/>
              <a:cs typeface="Times New Roman" pitchFamily="18" charset="0"/>
            </a:rPr>
            <a:t>5 человек</a:t>
          </a:r>
          <a:endParaRPr lang="ru-RU" sz="1050" b="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448277" y="4059831"/>
        <a:ext cx="1195066" cy="1195066"/>
      </dsp:txXfrm>
    </dsp:sp>
    <dsp:sp modelId="{F9BA00CF-085A-44D0-AA2D-70A78088E559}">
      <dsp:nvSpPr>
        <dsp:cNvPr id="0" name=""/>
        <dsp:cNvSpPr/>
      </dsp:nvSpPr>
      <dsp:spPr>
        <a:xfrm>
          <a:off x="1728186" y="3411758"/>
          <a:ext cx="1195066" cy="119506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b="0" kern="1200" dirty="0" smtClean="0">
              <a:latin typeface="Times New Roman" pitchFamily="18" charset="0"/>
              <a:cs typeface="Times New Roman" pitchFamily="18" charset="0"/>
            </a:rPr>
            <a:t>K&amp;K</a:t>
          </a:r>
          <a:r>
            <a:rPr lang="ru-RU" sz="1050" b="0" kern="1200" dirty="0" smtClean="0">
              <a:latin typeface="Times New Roman" pitchFamily="18" charset="0"/>
              <a:cs typeface="Times New Roman" pitchFamily="18" charset="0"/>
            </a:rPr>
            <a:t> 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b="0" kern="1200" dirty="0" smtClean="0">
              <a:latin typeface="Times New Roman" pitchFamily="18" charset="0"/>
              <a:cs typeface="Times New Roman" pitchFamily="18" charset="0"/>
            </a:rPr>
            <a:t>53 человека</a:t>
          </a:r>
          <a:endParaRPr lang="ru-RU" sz="1050" b="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728186" y="3411758"/>
        <a:ext cx="1195066" cy="1195066"/>
      </dsp:txXfrm>
    </dsp:sp>
    <dsp:sp modelId="{F00F7E75-4B6C-43A5-958B-09CD12382934}">
      <dsp:nvSpPr>
        <dsp:cNvPr id="0" name=""/>
        <dsp:cNvSpPr/>
      </dsp:nvSpPr>
      <dsp:spPr>
        <a:xfrm>
          <a:off x="1381167" y="2630998"/>
          <a:ext cx="1195066" cy="119506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b="0" i="0" kern="1200" dirty="0" smtClean="0">
              <a:latin typeface="Times New Roman" pitchFamily="18" charset="0"/>
              <a:cs typeface="Times New Roman" pitchFamily="18" charset="0"/>
            </a:rPr>
            <a:t>ООО «АШАН»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 smtClean="0">
              <a:latin typeface="Times New Roman" pitchFamily="18" charset="0"/>
              <a:cs typeface="Times New Roman" pitchFamily="18" charset="0"/>
            </a:rPr>
            <a:t>3 человека</a:t>
          </a:r>
          <a:endParaRPr lang="ru-RU" sz="105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381167" y="2630998"/>
        <a:ext cx="1195066" cy="1195066"/>
      </dsp:txXfrm>
    </dsp:sp>
    <dsp:sp modelId="{800DCEB3-81BC-4293-B785-1313C52C26F4}">
      <dsp:nvSpPr>
        <dsp:cNvPr id="0" name=""/>
        <dsp:cNvSpPr/>
      </dsp:nvSpPr>
      <dsp:spPr>
        <a:xfrm>
          <a:off x="1296136" y="1755577"/>
          <a:ext cx="1341545" cy="119506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 smtClean="0">
              <a:latin typeface="Times New Roman" pitchFamily="18" charset="0"/>
              <a:cs typeface="Times New Roman" pitchFamily="18" charset="0"/>
            </a:rPr>
            <a:t>Торговый комплекс «Квант»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 smtClean="0">
              <a:latin typeface="Times New Roman" pitchFamily="18" charset="0"/>
              <a:cs typeface="Times New Roman" pitchFamily="18" charset="0"/>
            </a:rPr>
            <a:t>5 человек</a:t>
          </a:r>
          <a:endParaRPr lang="ru-RU" sz="105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296136" y="1755577"/>
        <a:ext cx="1341545" cy="1195066"/>
      </dsp:txXfrm>
    </dsp:sp>
    <dsp:sp modelId="{BBDE228D-2151-42B1-9D7B-50EF33BCAC62}">
      <dsp:nvSpPr>
        <dsp:cNvPr id="0" name=""/>
        <dsp:cNvSpPr/>
      </dsp:nvSpPr>
      <dsp:spPr>
        <a:xfrm>
          <a:off x="1512170" y="819466"/>
          <a:ext cx="1399147" cy="119506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 smtClean="0">
              <a:latin typeface="Times New Roman" pitchFamily="18" charset="0"/>
              <a:cs typeface="Times New Roman" pitchFamily="18" charset="0"/>
            </a:rPr>
            <a:t>Родильный дом № 5, № 8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 smtClean="0">
              <a:latin typeface="Times New Roman" pitchFamily="18" charset="0"/>
              <a:cs typeface="Times New Roman" pitchFamily="18" charset="0"/>
            </a:rPr>
            <a:t>16 человек</a:t>
          </a:r>
          <a:endParaRPr lang="ru-RU" sz="105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512170" y="819466"/>
        <a:ext cx="1399147" cy="1195066"/>
      </dsp:txXfrm>
    </dsp:sp>
    <dsp:sp modelId="{FBC153CF-15A5-4399-BD24-888DC4985B24}">
      <dsp:nvSpPr>
        <dsp:cNvPr id="0" name=""/>
        <dsp:cNvSpPr/>
      </dsp:nvSpPr>
      <dsp:spPr>
        <a:xfrm>
          <a:off x="2448270" y="171396"/>
          <a:ext cx="1344401" cy="119506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b="0" kern="1200" dirty="0" smtClean="0">
              <a:latin typeface="Times New Roman" pitchFamily="18" charset="0"/>
              <a:cs typeface="Times New Roman" pitchFamily="18" charset="0"/>
            </a:rPr>
            <a:t>Красноярск </a:t>
          </a:r>
          <a:r>
            <a:rPr lang="ru-RU" sz="1050" b="0" kern="1200" dirty="0" err="1" smtClean="0">
              <a:latin typeface="Times New Roman" pitchFamily="18" charset="0"/>
              <a:cs typeface="Times New Roman" pitchFamily="18" charset="0"/>
            </a:rPr>
            <a:t>крайгаз</a:t>
          </a:r>
          <a:r>
            <a:rPr lang="ru-RU" sz="1050" b="0" kern="1200" dirty="0" smtClean="0">
              <a:latin typeface="Times New Roman" pitchFamily="18" charset="0"/>
              <a:cs typeface="Times New Roman" pitchFamily="18" charset="0"/>
            </a:rPr>
            <a:t> 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b="0" kern="1200" dirty="0" smtClean="0">
              <a:latin typeface="Times New Roman" pitchFamily="18" charset="0"/>
              <a:cs typeface="Times New Roman" pitchFamily="18" charset="0"/>
            </a:rPr>
            <a:t>1 человек</a:t>
          </a:r>
          <a:endParaRPr lang="ru-RU" sz="1050" b="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448270" y="171396"/>
        <a:ext cx="1344401" cy="11950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42130" cy="344408"/>
          </a:xfrm>
          <a:prstGeom prst="rect">
            <a:avLst/>
          </a:prstGeom>
        </p:spPr>
        <p:txBody>
          <a:bodyPr vert="horz" lIns="92431" tIns="46216" rIns="92431" bIns="46216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75853" y="0"/>
            <a:ext cx="4342130" cy="344408"/>
          </a:xfrm>
          <a:prstGeom prst="rect">
            <a:avLst/>
          </a:prstGeom>
        </p:spPr>
        <p:txBody>
          <a:bodyPr vert="horz" lIns="92431" tIns="46216" rIns="92431" bIns="46216" rtlCol="0"/>
          <a:lstStyle>
            <a:lvl1pPr algn="r">
              <a:defRPr sz="1200"/>
            </a:lvl1pPr>
          </a:lstStyle>
          <a:p>
            <a:fld id="{AADEE17D-6287-4525-B633-0F1736BBCD2C}" type="datetimeFigureOut">
              <a:rPr lang="ru-RU" smtClean="0"/>
              <a:pPr/>
              <a:t>20.08.2018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6542561"/>
            <a:ext cx="4342130" cy="344408"/>
          </a:xfrm>
          <a:prstGeom prst="rect">
            <a:avLst/>
          </a:prstGeom>
        </p:spPr>
        <p:txBody>
          <a:bodyPr vert="horz" lIns="92431" tIns="46216" rIns="92431" bIns="46216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75853" y="6542561"/>
            <a:ext cx="4342130" cy="344408"/>
          </a:xfrm>
          <a:prstGeom prst="rect">
            <a:avLst/>
          </a:prstGeom>
        </p:spPr>
        <p:txBody>
          <a:bodyPr vert="horz" lIns="92431" tIns="46216" rIns="92431" bIns="46216" rtlCol="0" anchor="b"/>
          <a:lstStyle>
            <a:lvl1pPr algn="r">
              <a:defRPr sz="1200"/>
            </a:lvl1pPr>
          </a:lstStyle>
          <a:p>
            <a:fld id="{BA7507FC-E0AA-4BD2-A921-299ECCAD97D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8771893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42130" cy="344408"/>
          </a:xfrm>
          <a:prstGeom prst="rect">
            <a:avLst/>
          </a:prstGeom>
        </p:spPr>
        <p:txBody>
          <a:bodyPr vert="horz" lIns="92431" tIns="46216" rIns="92431" bIns="46216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75853" y="0"/>
            <a:ext cx="4342130" cy="344408"/>
          </a:xfrm>
          <a:prstGeom prst="rect">
            <a:avLst/>
          </a:prstGeom>
        </p:spPr>
        <p:txBody>
          <a:bodyPr vert="horz" lIns="92431" tIns="46216" rIns="92431" bIns="46216" rtlCol="0"/>
          <a:lstStyle>
            <a:lvl1pPr algn="r">
              <a:defRPr sz="1200"/>
            </a:lvl1pPr>
          </a:lstStyle>
          <a:p>
            <a:fld id="{F4CFA573-A8B2-4076-BFEB-BAE88A8D0247}" type="datetimeFigureOut">
              <a:rPr lang="ru-RU" smtClean="0"/>
              <a:pPr/>
              <a:t>20.08.2018</a:t>
            </a:fld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002031" y="3271877"/>
            <a:ext cx="8016240" cy="3099674"/>
          </a:xfrm>
          <a:prstGeom prst="rect">
            <a:avLst/>
          </a:prstGeom>
        </p:spPr>
        <p:txBody>
          <a:bodyPr vert="horz" lIns="92431" tIns="46216" rIns="92431" bIns="46216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6542561"/>
            <a:ext cx="4342130" cy="344408"/>
          </a:xfrm>
          <a:prstGeom prst="rect">
            <a:avLst/>
          </a:prstGeom>
        </p:spPr>
        <p:txBody>
          <a:bodyPr vert="horz" lIns="92431" tIns="46216" rIns="92431" bIns="46216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75853" y="6542561"/>
            <a:ext cx="4342130" cy="344408"/>
          </a:xfrm>
          <a:prstGeom prst="rect">
            <a:avLst/>
          </a:prstGeom>
        </p:spPr>
        <p:txBody>
          <a:bodyPr vert="horz" lIns="92431" tIns="46216" rIns="92431" bIns="46216" rtlCol="0" anchor="b"/>
          <a:lstStyle>
            <a:lvl1pPr algn="r">
              <a:defRPr sz="1200"/>
            </a:lvl1pPr>
          </a:lstStyle>
          <a:p>
            <a:fld id="{BFA61550-21AC-44BE-B177-FC59FD61A41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387920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289300" y="515938"/>
            <a:ext cx="3441700" cy="2582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61550-21AC-44BE-B177-FC59FD61A41A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44560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Группа 16"/>
          <p:cNvGrpSpPr/>
          <p:nvPr userDrawn="1"/>
        </p:nvGrpSpPr>
        <p:grpSpPr>
          <a:xfrm>
            <a:off x="0" y="0"/>
            <a:ext cx="9180512" cy="6872288"/>
            <a:chOff x="-36512" y="0"/>
            <a:chExt cx="9180512" cy="6872288"/>
          </a:xfrm>
        </p:grpSpPr>
        <p:pic>
          <p:nvPicPr>
            <p:cNvPr id="11" name="Содержимое 3" descr="фон.JPG"/>
            <p:cNvPicPr>
              <a:picLocks noChangeAspect="1"/>
            </p:cNvPicPr>
            <p:nvPr userDrawn="1"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Рисунок 7" descr="2.bmp"/>
            <p:cNvPicPr>
              <a:picLocks noChangeAspect="1"/>
            </p:cNvPicPr>
            <p:nvPr userDrawn="1"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1030288" y="620713"/>
              <a:ext cx="8078787" cy="6251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Picture 2"/>
            <p:cNvPicPr>
              <a:picLocks noChangeAspect="1" noChangeArrowheads="1"/>
            </p:cNvPicPr>
            <p:nvPr userDrawn="1"/>
          </p:nvPicPr>
          <p:blipFill>
            <a:blip r:embed="rId4" cstate="screen"/>
            <a:srcRect/>
            <a:stretch>
              <a:fillRect/>
            </a:stretch>
          </p:blipFill>
          <p:spPr bwMode="auto">
            <a:xfrm>
              <a:off x="2724150" y="558800"/>
              <a:ext cx="4419600" cy="7985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Рисунок 9" descr="1.JPG"/>
            <p:cNvPicPr>
              <a:picLocks noChangeAspect="1"/>
            </p:cNvPicPr>
            <p:nvPr userDrawn="1"/>
          </p:nvPicPr>
          <p:blipFill>
            <a:blip r:embed="rId5" cstate="screen"/>
            <a:srcRect/>
            <a:stretch>
              <a:fillRect/>
            </a:stretch>
          </p:blipFill>
          <p:spPr bwMode="auto">
            <a:xfrm>
              <a:off x="-36512" y="0"/>
              <a:ext cx="1181100" cy="6864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Содержимое 3" descr="герб.JPG"/>
            <p:cNvPicPr>
              <a:picLocks noChangeAspect="1"/>
            </p:cNvPicPr>
            <p:nvPr userDrawn="1"/>
          </p:nvPicPr>
          <p:blipFill>
            <a:blip r:embed="rId6" cstate="screen"/>
            <a:srcRect/>
            <a:stretch>
              <a:fillRect/>
            </a:stretch>
          </p:blipFill>
          <p:spPr bwMode="auto">
            <a:xfrm>
              <a:off x="42863" y="0"/>
              <a:ext cx="1077912" cy="19748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75656" y="2130425"/>
            <a:ext cx="7416824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59632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57508-AC67-410B-A50D-CE0D70AA49A4}" type="datetimeFigureOut">
              <a:rPr lang="ru-RU" smtClean="0"/>
              <a:pPr/>
              <a:t>20.08.2018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70E81-3961-43F1-856F-8E7FFD45B8E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Содержимое 3" descr="фон.JPG"/>
          <p:cNvPicPr>
            <a:picLocks noChangeAspect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6513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Прямоугольник 14"/>
          <p:cNvSpPr/>
          <p:nvPr userDrawn="1"/>
        </p:nvSpPr>
        <p:spPr>
          <a:xfrm>
            <a:off x="1008063" y="6704013"/>
            <a:ext cx="8172450" cy="180975"/>
          </a:xfrm>
          <a:prstGeom prst="rect">
            <a:avLst/>
          </a:prstGeom>
          <a:solidFill>
            <a:srgbClr val="AF81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6" name="Рисунок 8" descr="3_3_1024_768.jpg"/>
          <p:cNvPicPr>
            <a:picLocks noChangeAspect="1"/>
          </p:cNvPicPr>
          <p:nvPr userDrawn="1"/>
        </p:nvPicPr>
        <p:blipFill>
          <a:blip r:embed="rId3" cstate="screen"/>
          <a:srcRect l="7143" r="81589"/>
          <a:stretch>
            <a:fillRect/>
          </a:stretch>
        </p:blipFill>
        <p:spPr bwMode="auto">
          <a:xfrm>
            <a:off x="11113" y="0"/>
            <a:ext cx="10302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Прямоугольник 16"/>
          <p:cNvSpPr/>
          <p:nvPr userDrawn="1"/>
        </p:nvSpPr>
        <p:spPr>
          <a:xfrm>
            <a:off x="0" y="290686"/>
            <a:ext cx="9180513" cy="792163"/>
          </a:xfrm>
          <a:prstGeom prst="rect">
            <a:avLst/>
          </a:prstGeom>
          <a:solidFill>
            <a:srgbClr val="AF81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8" name="Picture 16" descr="Герб copy"/>
          <p:cNvPicPr>
            <a:picLocks noChangeAspect="1" noChangeArrowheads="1"/>
          </p:cNvPicPr>
          <p:nvPr userDrawn="1"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179512" y="44624"/>
            <a:ext cx="687388" cy="1081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 userDrawn="1">
            <p:ph idx="1"/>
          </p:nvPr>
        </p:nvSpPr>
        <p:spPr>
          <a:xfrm>
            <a:off x="1115616" y="1484784"/>
            <a:ext cx="7869560" cy="4525963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DCD57508-AC67-410B-A50D-CE0D70AA49A4}" type="datetimeFigureOut">
              <a:rPr lang="ru-RU" smtClean="0"/>
              <a:pPr/>
              <a:t>20.08.2018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F4A70E81-3961-43F1-856F-8E7FFD45B8E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1" name="Заголовок 20"/>
          <p:cNvSpPr>
            <a:spLocks noGrp="1"/>
          </p:cNvSpPr>
          <p:nvPr>
            <p:ph type="title"/>
          </p:nvPr>
        </p:nvSpPr>
        <p:spPr>
          <a:xfrm>
            <a:off x="950912" y="44624"/>
            <a:ext cx="8229600" cy="1143000"/>
          </a:xfrm>
        </p:spPr>
        <p:txBody>
          <a:bodyPr/>
          <a:lstStyle>
            <a:lvl1pPr>
              <a:defRPr b="1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57508-AC67-410B-A50D-CE0D70AA49A4}" type="datetimeFigureOut">
              <a:rPr lang="ru-RU" smtClean="0"/>
              <a:pPr/>
              <a:t>20.08.2018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70E81-3961-43F1-856F-8E7FFD45B8E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57508-AC67-410B-A50D-CE0D70AA49A4}" type="datetimeFigureOut">
              <a:rPr lang="ru-RU" smtClean="0"/>
              <a:pPr/>
              <a:t>20.08.2018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70E81-3961-43F1-856F-8E7FFD45B8E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57508-AC67-410B-A50D-CE0D70AA49A4}" type="datetimeFigureOut">
              <a:rPr lang="ru-RU" smtClean="0"/>
              <a:pPr/>
              <a:t>20.08.2018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70E81-3961-43F1-856F-8E7FFD45B8E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57508-AC67-410B-A50D-CE0D70AA49A4}" type="datetimeFigureOut">
              <a:rPr lang="ru-RU" smtClean="0"/>
              <a:pPr/>
              <a:t>20.08.2018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70E81-3961-43F1-856F-8E7FFD45B8E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57508-AC67-410B-A50D-CE0D70AA49A4}" type="datetimeFigureOut">
              <a:rPr lang="ru-RU" smtClean="0"/>
              <a:pPr/>
              <a:t>20.08.2018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70E81-3961-43F1-856F-8E7FFD45B8E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57508-AC67-410B-A50D-CE0D70AA49A4}" type="datetimeFigureOut">
              <a:rPr lang="ru-RU" smtClean="0"/>
              <a:pPr/>
              <a:t>20.08.2018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70E81-3961-43F1-856F-8E7FFD45B8E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57508-AC67-410B-A50D-CE0D70AA49A4}" type="datetimeFigureOut">
              <a:rPr lang="ru-RU" smtClean="0"/>
              <a:pPr/>
              <a:t>20.08.2018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70E81-3961-43F1-856F-8E7FFD45B8E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57508-AC67-410B-A50D-CE0D70AA49A4}" type="datetimeFigureOut">
              <a:rPr lang="ru-RU" smtClean="0"/>
              <a:pPr/>
              <a:t>20.08.2018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70E81-3961-43F1-856F-8E7FFD45B8E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57508-AC67-410B-A50D-CE0D70AA49A4}" type="datetimeFigureOut">
              <a:rPr lang="ru-RU" smtClean="0"/>
              <a:pPr/>
              <a:t>20.08.2018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70E81-3961-43F1-856F-8E7FFD45B8E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4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57508-AC67-410B-A50D-CE0D70AA49A4}" type="datetimeFigureOut">
              <a:rPr lang="ru-RU" smtClean="0"/>
              <a:pPr/>
              <a:t>20.08.2018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A70E81-3961-43F1-856F-8E7FFD45B8E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Microsoft_Office_Excel_97-20031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Microsoft_Office_Excel_97-20032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>
            <a:spLocks noGrp="1" noChangeArrowheads="1"/>
          </p:cNvSpPr>
          <p:nvPr>
            <p:ph type="ctrTitle"/>
          </p:nvPr>
        </p:nvSpPr>
        <p:spPr bwMode="auto">
          <a:xfrm>
            <a:off x="1331640" y="1484784"/>
            <a:ext cx="7416824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200" b="1" dirty="0">
                <a:latin typeface="Century" pitchFamily="18" charset="0"/>
              </a:rPr>
              <a:t>Управление социальной защиты населения администрации Железнодорожного района  </a:t>
            </a:r>
            <a:r>
              <a:rPr lang="ru-RU" sz="2200" b="1" dirty="0" smtClean="0">
                <a:latin typeface="Century" pitchFamily="18" charset="0"/>
              </a:rPr>
              <a:t/>
            </a:r>
            <a:br>
              <a:rPr lang="ru-RU" sz="2200" b="1" dirty="0" smtClean="0">
                <a:latin typeface="Century" pitchFamily="18" charset="0"/>
              </a:rPr>
            </a:br>
            <a:r>
              <a:rPr lang="ru-RU" sz="2200" b="1" dirty="0" smtClean="0">
                <a:latin typeface="Century" pitchFamily="18" charset="0"/>
              </a:rPr>
              <a:t>в </a:t>
            </a:r>
            <a:r>
              <a:rPr lang="ru-RU" sz="2200" b="1" dirty="0">
                <a:latin typeface="Century" pitchFamily="18" charset="0"/>
              </a:rPr>
              <a:t>городе Красноярске</a:t>
            </a: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403648" y="2852936"/>
            <a:ext cx="7478712" cy="16176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b="1" dirty="0" smtClean="0">
                <a:ln/>
                <a:solidFill>
                  <a:srgbClr val="A2000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«Соединяя звучание сердец»</a:t>
            </a:r>
            <a:endParaRPr lang="ru-RU" b="1" dirty="0">
              <a:ln/>
              <a:solidFill>
                <a:srgbClr val="A20000"/>
              </a:solid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63888" y="5517232"/>
            <a:ext cx="5184576" cy="936104"/>
          </a:xfrm>
        </p:spPr>
        <p:txBody>
          <a:bodyPr rtlCol="0">
            <a:noAutofit/>
          </a:bodyPr>
          <a:lstStyle/>
          <a:p>
            <a:pPr algn="l">
              <a:defRPr/>
            </a:pPr>
            <a:r>
              <a:rPr lang="ru-RU" sz="1400" b="1" dirty="0" smtClean="0">
                <a:ln/>
                <a:solidFill>
                  <a:schemeClr val="tx1"/>
                </a:solidFill>
                <a:latin typeface="Century" pitchFamily="18" charset="0"/>
                <a:cs typeface="Times New Roman" pitchFamily="18" charset="0"/>
              </a:rPr>
              <a:t>Заместитель руководителя управления </a:t>
            </a:r>
            <a:r>
              <a:rPr lang="ru-RU" sz="1400" b="1" dirty="0" smtClean="0">
                <a:solidFill>
                  <a:schemeClr val="tx1"/>
                </a:solidFill>
                <a:latin typeface="Century" pitchFamily="18" charset="0"/>
                <a:cs typeface="Times New Roman" pitchFamily="18" charset="0"/>
              </a:rPr>
              <a:t>социальной защиты населения администрации Железнодорожного района  в городе Красноярске </a:t>
            </a:r>
          </a:p>
          <a:p>
            <a:pPr algn="l"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Century" pitchFamily="18" charset="0"/>
                <a:cs typeface="Times New Roman" pitchFamily="18" charset="0"/>
              </a:rPr>
              <a:t>Ольга Георгиевна Павлова</a:t>
            </a:r>
            <a:endParaRPr lang="ru-RU" sz="1400" b="1" dirty="0">
              <a:ln/>
              <a:solidFill>
                <a:schemeClr val="tx1"/>
              </a:solidFill>
              <a:latin typeface="Century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269875" y="160561"/>
            <a:ext cx="7886700" cy="892175"/>
          </a:xfrm>
        </p:spPr>
        <p:txBody>
          <a:bodyPr/>
          <a:lstStyle/>
          <a:p>
            <a:r>
              <a:rPr lang="ru-RU" b="1" dirty="0" smtClean="0">
                <a:solidFill>
                  <a:srgbClr val="A20000"/>
                </a:solidFill>
                <a:latin typeface="Century Gothic" panose="020B0502020202020204" pitchFamily="34" charset="0"/>
                <a:cs typeface="Times New Roman" pitchFamily="18" charset="0"/>
              </a:rPr>
              <a:t>Цель проекта -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268760"/>
            <a:ext cx="8856984" cy="2592288"/>
          </a:xfrm>
        </p:spPr>
        <p:txBody>
          <a:bodyPr rtlCol="0">
            <a:normAutofit fontScale="92500"/>
          </a:bodyPr>
          <a:lstStyle/>
          <a:p>
            <a:pPr marL="0" indent="0" algn="just">
              <a:spcBef>
                <a:spcPts val="0"/>
              </a:spcBef>
              <a:buNone/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Улучшение качества жизни людей с ограниченными возможностями слуха через создание благоприятных условий для их наиболее активной интеграции в общественную жизнь города, посредством усиления принципа адресного подхода.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01" name="Рисунок 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5263" y="3927475"/>
            <a:ext cx="4524375" cy="256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Рисунок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48238" y="3927475"/>
            <a:ext cx="3965575" cy="256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268643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1403648" y="260648"/>
            <a:ext cx="6838950" cy="849313"/>
          </a:xfrm>
        </p:spPr>
        <p:txBody>
          <a:bodyPr/>
          <a:lstStyle/>
          <a:p>
            <a:r>
              <a:rPr lang="ru-RU" b="1" dirty="0" smtClean="0">
                <a:solidFill>
                  <a:srgbClr val="A20000"/>
                </a:solidFill>
                <a:latin typeface="Century Gothic" panose="020B0502020202020204" pitchFamily="34" charset="0"/>
                <a:cs typeface="Times New Roman" pitchFamily="18" charset="0"/>
              </a:rPr>
              <a:t>Задачи: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052736"/>
            <a:ext cx="8100392" cy="5616624"/>
          </a:xfrm>
        </p:spPr>
        <p:txBody>
          <a:bodyPr rtlCol="0">
            <a:normAutofit fontScale="92500" lnSpcReduction="10000"/>
          </a:bodyPr>
          <a:lstStyle/>
          <a:p>
            <a:pPr lvl="0"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Консолидация усилий органов власти и некоммерческих организаций, а также  учреждений культуры, искусства и образования по  созданию условий, способствующих наиболее широкому вовлечению людей с нарушениями слуха в общественную жизнь города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 algn="just">
              <a:buNone/>
            </a:pP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Содействие в трудоустройстве и социальная адаптация людей с нарушениями слуха на рынке труда посредством сотрудничества с  Центром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занятости,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предприятиями и учреждениями города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 algn="just">
              <a:buNone/>
            </a:pP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Назначение дополнительных мер социальной поддержки, направленных на оказание материальной помощи людям с нарушениями слуха в виде компенсации затрат на приобретение расходных материалов, необходимых для постоянного функционирования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кохлеарных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имплантов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слуховых аппаратов. 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77697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7"/>
          <p:cNvSpPr txBox="1">
            <a:spLocks/>
          </p:cNvSpPr>
          <p:nvPr/>
        </p:nvSpPr>
        <p:spPr>
          <a:xfrm>
            <a:off x="683568" y="332656"/>
            <a:ext cx="8229600" cy="677416"/>
          </a:xfrm>
          <a:prstGeom prst="rect">
            <a:avLst/>
          </a:prstGeom>
        </p:spPr>
        <p:txBody>
          <a:bodyPr anchor="ctr">
            <a:normAutofit lnSpcReduction="10000"/>
          </a:bodyPr>
          <a:lstStyle/>
          <a:p>
            <a:pPr algn="ctr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4400" b="1" dirty="0">
                <a:solidFill>
                  <a:srgbClr val="A20000"/>
                </a:solidFill>
                <a:latin typeface="Century Gothic" panose="020B0502020202020204" pitchFamily="34" charset="0"/>
                <a:ea typeface="+mj-ea"/>
                <a:cs typeface="Times New Roman" pitchFamily="18" charset="0"/>
              </a:rPr>
              <a:t>Партнеры проекта</a:t>
            </a:r>
          </a:p>
        </p:txBody>
      </p:sp>
      <p:sp>
        <p:nvSpPr>
          <p:cNvPr id="5" name="Содержимое 8"/>
          <p:cNvSpPr>
            <a:spLocks noGrp="1"/>
          </p:cNvSpPr>
          <p:nvPr>
            <p:ph idx="1"/>
          </p:nvPr>
        </p:nvSpPr>
        <p:spPr>
          <a:xfrm>
            <a:off x="1187624" y="1052736"/>
            <a:ext cx="7832551" cy="5616624"/>
          </a:xfrm>
        </p:spPr>
        <p:txBody>
          <a:bodyPr rtlCol="0">
            <a:normAutofit fontScale="850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Красноярское региональное отделение Общероссийской общественной организации инвалидов «Всероссийское общество глухих»</a:t>
            </a:r>
          </a:p>
          <a:p>
            <a:pPr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Красноярское местное отделение «Всероссийское общество глухих»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НКО «Говорим и слышим»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МБУ «ЦСО Железнодорожного района»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МБУ СО «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ЦСПСиД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Надежда»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Красноярская общеобразовательная школа-интернат № 9 для детей с нарушениями слуха</a:t>
            </a:r>
          </a:p>
          <a:p>
            <a:pPr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КГБОУ «Минусинская общеобразовательная школа-интернат»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Средняя общеобразовательная школа № 17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МБДОУ № 231, МБДОУ № 194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Государственная универсальная научная библиотека Красноярского края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Кинотеатр «Дом Кино»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Специализированный детский кинотеатр «Мечта»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&amp;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сеть магазинов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ООО «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Леруа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Мерлен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Восток»</a:t>
            </a:r>
          </a:p>
          <a:p>
            <a:pPr algn="ctr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52955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971601" y="183370"/>
            <a:ext cx="7486650" cy="908050"/>
          </a:xfrm>
        </p:spPr>
        <p:txBody>
          <a:bodyPr/>
          <a:lstStyle/>
          <a:p>
            <a:r>
              <a:rPr lang="ru-RU" b="1" dirty="0" smtClean="0">
                <a:solidFill>
                  <a:srgbClr val="A20000"/>
                </a:solidFill>
                <a:latin typeface="Century Gothic" panose="020B0502020202020204" pitchFamily="34" charset="0"/>
                <a:cs typeface="Times New Roman" pitchFamily="18" charset="0"/>
              </a:rPr>
              <a:t>Степени снижения слуха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-2000"/>
                    </a14:imgEffect>
                    <a14:imgEffect>
                      <a14:brightnessContrast bright="-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23814" y="1245518"/>
            <a:ext cx="7130877" cy="5322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81635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104310373"/>
              </p:ext>
            </p:extLst>
          </p:nvPr>
        </p:nvGraphicFramePr>
        <p:xfrm>
          <a:off x="1187623" y="1196751"/>
          <a:ext cx="7848873" cy="5577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5489"/>
                <a:gridCol w="1641128"/>
                <a:gridCol w="3282256"/>
              </a:tblGrid>
              <a:tr h="328955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Степени тугоухости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Дети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Взрослые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8591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степень</a:t>
                      </a:r>
                    </a:p>
                    <a:p>
                      <a:pPr algn="ctr"/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утрата слуха, которая характеризуется отсутствием восприимчивости к звукам от 26 до 40 дБ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4667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степень</a:t>
                      </a:r>
                    </a:p>
                    <a:p>
                      <a:pPr algn="ctr"/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слуха, которая характеризуется отсутствием восприимчивости к звукам от 41 до 55 дБ;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25153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 степень</a:t>
                      </a:r>
                    </a:p>
                    <a:p>
                      <a:pPr algn="ctr"/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утрата слуха, которая характеризуется отсутствием восприимчивости к звукам от 56 до 70 дБ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Инвалидность присваивается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Если 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обнаружена 3 степень заболевания, а слуховые аппараты обеспечивают удовлетворительную компенсацию, то инвалидность в большинстве случаев не определяется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8591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 степень</a:t>
                      </a:r>
                    </a:p>
                    <a:p>
                      <a:pPr algn="ctr"/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слуха, которая характеризуется отсутствием восприимчивости к звукам от 71 до 90 дБ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Инвалидность присваивается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Присваивается инвалидность 3 группы при диагностировании двухсторонней тугоухости 4 степени</a:t>
                      </a:r>
                    </a:p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187624" y="188640"/>
            <a:ext cx="7486650" cy="908050"/>
          </a:xfrm>
        </p:spPr>
        <p:txBody>
          <a:bodyPr/>
          <a:lstStyle/>
          <a:p>
            <a:r>
              <a:rPr lang="ru-RU" b="1" dirty="0" smtClean="0">
                <a:solidFill>
                  <a:srgbClr val="A20000"/>
                </a:solidFill>
                <a:latin typeface="Century Gothic" panose="020B0502020202020204" pitchFamily="34" charset="0"/>
                <a:cs typeface="Times New Roman" pitchFamily="18" charset="0"/>
              </a:rPr>
              <a:t>Степени тугоухости</a:t>
            </a:r>
          </a:p>
        </p:txBody>
      </p:sp>
    </p:spTree>
    <p:extLst>
      <p:ext uri="{BB962C8B-B14F-4D97-AF65-F5344CB8AC3E}">
        <p14:creationId xmlns:p14="http://schemas.microsoft.com/office/powerpoint/2010/main" xmlns="" val="2578502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196752"/>
            <a:ext cx="8604448" cy="1266726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A20000"/>
                </a:solidFill>
                <a:latin typeface="Century Gothic" panose="020B0502020202020204" pitchFamily="34" charset="0"/>
                <a:cs typeface="Times New Roman" pitchFamily="18" charset="0"/>
              </a:rPr>
              <a:t>Технические средства полного или частичного </a:t>
            </a:r>
            <a:br>
              <a:rPr lang="ru-RU" b="1" dirty="0" smtClean="0">
                <a:solidFill>
                  <a:srgbClr val="A20000"/>
                </a:solidFill>
                <a:latin typeface="Century Gothic" panose="020B0502020202020204" pitchFamily="34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A20000"/>
                </a:solidFill>
                <a:latin typeface="Century Gothic" panose="020B0502020202020204" pitchFamily="34" charset="0"/>
                <a:cs typeface="Times New Roman" pitchFamily="18" charset="0"/>
              </a:rPr>
              <a:t>восстановления слуха</a:t>
            </a:r>
            <a:endParaRPr lang="ru-RU" b="1" dirty="0">
              <a:solidFill>
                <a:srgbClr val="A20000"/>
              </a:solidFill>
              <a:latin typeface="Century Gothic" panose="020B0502020202020204" pitchFamily="34" charset="0"/>
              <a:cs typeface="Times New Roman" pitchFamily="18" charset="0"/>
            </a:endParaRPr>
          </a:p>
        </p:txBody>
      </p:sp>
      <p:pic>
        <p:nvPicPr>
          <p:cNvPr id="4" name="Picture 3" descr="H:\35497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15786" y="2711897"/>
            <a:ext cx="2592846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9697" y="2702377"/>
            <a:ext cx="2594545" cy="1946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115616" y="4648694"/>
            <a:ext cx="3993186" cy="1538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Наружный слуховой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аппарат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</a:t>
            </a:r>
          </a:p>
          <a:p>
            <a:pPr algn="ctr"/>
            <a:r>
              <a:rPr lang="ru-RU" dirty="0" smtClean="0"/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прибор для усиления звука, 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используемый людьми с ослабленным слухом.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5135006" y="4756415"/>
            <a:ext cx="392392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 smtClean="0">
                <a:latin typeface="Times New Roman" panose="02020603050405020304" pitchFamily="18" charset="0"/>
                <a:cs typeface="Times New Roman" pitchFamily="18" charset="0"/>
              </a:rPr>
              <a:t>Кохлеарный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имплантат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—  операция по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слухопротезированию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в целях установки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кохлеарного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импланта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xmlns="" val="39913673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19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340571852"/>
              </p:ext>
            </p:extLst>
          </p:nvPr>
        </p:nvGraphicFramePr>
        <p:xfrm>
          <a:off x="2051720" y="1988840"/>
          <a:ext cx="6300193" cy="4680520"/>
        </p:xfrm>
        <a:graphic>
          <a:graphicData uri="http://schemas.openxmlformats.org/presentationml/2006/ole">
            <p:oleObj spid="_x0000_s1059" name="Лист" r:id="rId3" imgW="5743547" imgH="5257800" progId="Excel.Sheet.8">
              <p:embed/>
            </p:oleObj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763688" y="260648"/>
            <a:ext cx="612068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 sz="18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ru-RU" sz="3600" dirty="0" smtClean="0">
                <a:solidFill>
                  <a:srgbClr val="A20000"/>
                </a:solidFill>
                <a:latin typeface="Century Gothic" panose="020B0502020202020204" pitchFamily="34" charset="0"/>
                <a:cs typeface="Times New Roman" pitchFamily="18" charset="0"/>
              </a:rPr>
              <a:t>Количество людей с нарушениями слуха в  г.Красноярске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319862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9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651666413"/>
              </p:ext>
            </p:extLst>
          </p:nvPr>
        </p:nvGraphicFramePr>
        <p:xfrm>
          <a:off x="3670300" y="2414588"/>
          <a:ext cx="5461000" cy="4264025"/>
        </p:xfrm>
        <a:graphic>
          <a:graphicData uri="http://schemas.openxmlformats.org/presentationml/2006/ole">
            <p:oleObj spid="_x0000_s2083" name="Worksheet" r:id="rId3" imgW="6477135" imgH="5057822" progId="Excel.Sheet.8">
              <p:embed/>
            </p:oleObj>
          </a:graphicData>
        </a:graphic>
      </p:graphicFrame>
      <p:sp>
        <p:nvSpPr>
          <p:cNvPr id="8196" name="Прямоугольник 7"/>
          <p:cNvSpPr>
            <a:spLocks noChangeArrowheads="1"/>
          </p:cNvSpPr>
          <p:nvPr/>
        </p:nvSpPr>
        <p:spPr bwMode="auto">
          <a:xfrm>
            <a:off x="1115616" y="2562920"/>
            <a:ext cx="2592288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Общее количество инвалидов по слуху составляет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158 человек, </a:t>
            </a:r>
          </a:p>
          <a:p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из них 25 детей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Инвалиды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III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группы –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125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человек</a:t>
            </a:r>
          </a:p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Инвалиды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II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группы –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8 человек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Инвалиды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группы – 0 человек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80120" y="260648"/>
            <a:ext cx="826388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sz="20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ru-RU" sz="3600" dirty="0">
                <a:solidFill>
                  <a:srgbClr val="A20000"/>
                </a:solidFill>
                <a:latin typeface="Century Gothic" panose="020B0502020202020204" pitchFamily="34" charset="0"/>
                <a:cs typeface="Times New Roman" pitchFamily="18" charset="0"/>
              </a:rPr>
              <a:t>Количество людей с нарушением слуха </a:t>
            </a:r>
            <a:r>
              <a:rPr lang="ru-RU" sz="3600" dirty="0" smtClean="0">
                <a:solidFill>
                  <a:srgbClr val="A20000"/>
                </a:solidFill>
                <a:latin typeface="Century Gothic" panose="020B0502020202020204" pitchFamily="34" charset="0"/>
                <a:cs typeface="Times New Roman" pitchFamily="18" charset="0"/>
              </a:rPr>
              <a:t>в Железнодорожном районе г. Красноярска</a:t>
            </a:r>
            <a:endParaRPr lang="ru-RU" sz="3600" dirty="0">
              <a:solidFill>
                <a:srgbClr val="A20000"/>
              </a:solidFill>
              <a:latin typeface="Century Gothic" panose="020B0502020202020204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08636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39" name="TextBox 114"/>
          <p:cNvSpPr txBox="1">
            <a:spLocks noChangeArrowheads="1"/>
          </p:cNvSpPr>
          <p:nvPr/>
        </p:nvSpPr>
        <p:spPr bwMode="auto">
          <a:xfrm>
            <a:off x="1115616" y="4653136"/>
            <a:ext cx="205105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Как можно раньше поставить диагноз,  принять ситуацию, провести операцию по имплантации либо установить слуховой аппарат, приступить к занятиям с ребенком </a:t>
            </a:r>
          </a:p>
        </p:txBody>
      </p:sp>
      <p:sp>
        <p:nvSpPr>
          <p:cNvPr id="17440" name="TextBox 115"/>
          <p:cNvSpPr txBox="1">
            <a:spLocks noChangeArrowheads="1"/>
          </p:cNvSpPr>
          <p:nvPr/>
        </p:nvSpPr>
        <p:spPr bwMode="auto">
          <a:xfrm>
            <a:off x="2987824" y="4653136"/>
            <a:ext cx="1295400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Найти возможность дополнительно образовывать и заниматься с ребенком</a:t>
            </a:r>
          </a:p>
        </p:txBody>
      </p:sp>
      <p:sp>
        <p:nvSpPr>
          <p:cNvPr id="17441" name="TextBox 116"/>
          <p:cNvSpPr txBox="1">
            <a:spLocks noChangeArrowheads="1"/>
          </p:cNvSpPr>
          <p:nvPr/>
        </p:nvSpPr>
        <p:spPr bwMode="auto">
          <a:xfrm>
            <a:off x="4211960" y="4653136"/>
            <a:ext cx="1152525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Посещать ДОУ, дополнительные занятия и заниматься в семье</a:t>
            </a:r>
          </a:p>
        </p:txBody>
      </p:sp>
      <p:sp>
        <p:nvSpPr>
          <p:cNvPr id="17442" name="TextBox 117"/>
          <p:cNvSpPr txBox="1">
            <a:spLocks noChangeArrowheads="1"/>
          </p:cNvSpPr>
          <p:nvPr/>
        </p:nvSpPr>
        <p:spPr bwMode="auto">
          <a:xfrm>
            <a:off x="5436096" y="4653136"/>
            <a:ext cx="1223962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Посещать школу (дом-интернат), дополнительное образование, занятия в семье</a:t>
            </a:r>
          </a:p>
        </p:txBody>
      </p:sp>
      <p:sp>
        <p:nvSpPr>
          <p:cNvPr id="17443" name="TextBox 118"/>
          <p:cNvSpPr txBox="1">
            <a:spLocks noChangeArrowheads="1"/>
          </p:cNvSpPr>
          <p:nvPr/>
        </p:nvSpPr>
        <p:spPr bwMode="auto">
          <a:xfrm>
            <a:off x="6516216" y="4653136"/>
            <a:ext cx="1008063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ВУЗЫ, колледжи, 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ПТУ </a:t>
            </a:r>
          </a:p>
        </p:txBody>
      </p:sp>
      <p:sp>
        <p:nvSpPr>
          <p:cNvPr id="17444" name="TextBox 119"/>
          <p:cNvSpPr txBox="1">
            <a:spLocks noChangeArrowheads="1"/>
          </p:cNvSpPr>
          <p:nvPr/>
        </p:nvSpPr>
        <p:spPr bwMode="auto">
          <a:xfrm>
            <a:off x="7308304" y="4653136"/>
            <a:ext cx="158417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Трудоустройство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51" name="TextBox 43"/>
          <p:cNvSpPr txBox="1">
            <a:spLocks noChangeArrowheads="1"/>
          </p:cNvSpPr>
          <p:nvPr/>
        </p:nvSpPr>
        <p:spPr bwMode="auto">
          <a:xfrm rot="-5400000">
            <a:off x="37471" y="2850962"/>
            <a:ext cx="251459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A20000"/>
                </a:solidFill>
                <a:latin typeface="Century Gothic" panose="020B0502020202020204" pitchFamily="34" charset="0"/>
                <a:cs typeface="Times New Roman" pitchFamily="18" charset="0"/>
              </a:rPr>
              <a:t>Возраст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1691680" y="188640"/>
            <a:ext cx="6696743" cy="4242780"/>
            <a:chOff x="956230" y="-1727194"/>
            <a:chExt cx="8068538" cy="7100882"/>
          </a:xfrm>
        </p:grpSpPr>
        <p:cxnSp>
          <p:nvCxnSpPr>
            <p:cNvPr id="7" name="Прямая со стрелкой 6"/>
            <p:cNvCxnSpPr/>
            <p:nvPr/>
          </p:nvCxnSpPr>
          <p:spPr>
            <a:xfrm flipV="1">
              <a:off x="1476375" y="0"/>
              <a:ext cx="0" cy="53736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 стрелкой 8"/>
            <p:cNvCxnSpPr/>
            <p:nvPr/>
          </p:nvCxnSpPr>
          <p:spPr>
            <a:xfrm>
              <a:off x="1476375" y="5373688"/>
              <a:ext cx="7127875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/>
            <p:cNvCxnSpPr/>
            <p:nvPr/>
          </p:nvCxnSpPr>
          <p:spPr>
            <a:xfrm>
              <a:off x="1476375" y="4868863"/>
              <a:ext cx="6477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 стрелкой 23"/>
            <p:cNvCxnSpPr/>
            <p:nvPr/>
          </p:nvCxnSpPr>
          <p:spPr>
            <a:xfrm>
              <a:off x="2124075" y="4868863"/>
              <a:ext cx="0" cy="50482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/>
            <p:cNvCxnSpPr/>
            <p:nvPr/>
          </p:nvCxnSpPr>
          <p:spPr>
            <a:xfrm>
              <a:off x="1476375" y="4365625"/>
              <a:ext cx="136683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 стрелкой 27"/>
            <p:cNvCxnSpPr/>
            <p:nvPr/>
          </p:nvCxnSpPr>
          <p:spPr>
            <a:xfrm>
              <a:off x="2843213" y="4365625"/>
              <a:ext cx="0" cy="100806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/>
            <p:cNvCxnSpPr/>
            <p:nvPr/>
          </p:nvCxnSpPr>
          <p:spPr>
            <a:xfrm>
              <a:off x="1476375" y="3573463"/>
              <a:ext cx="230346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 стрелкой 33"/>
            <p:cNvCxnSpPr/>
            <p:nvPr/>
          </p:nvCxnSpPr>
          <p:spPr>
            <a:xfrm>
              <a:off x="3779838" y="3573463"/>
              <a:ext cx="0" cy="180022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Прямая соединительная линия 37"/>
            <p:cNvCxnSpPr/>
            <p:nvPr/>
          </p:nvCxnSpPr>
          <p:spPr>
            <a:xfrm>
              <a:off x="1476375" y="2636838"/>
              <a:ext cx="3527425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Прямая со стрелкой 39"/>
            <p:cNvCxnSpPr/>
            <p:nvPr/>
          </p:nvCxnSpPr>
          <p:spPr>
            <a:xfrm>
              <a:off x="5003800" y="2636838"/>
              <a:ext cx="0" cy="2736850"/>
            </a:xfrm>
            <a:prstGeom prst="straightConnector1">
              <a:avLst/>
            </a:prstGeom>
            <a:ln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Прямая соединительная линия 53"/>
            <p:cNvCxnSpPr/>
            <p:nvPr/>
          </p:nvCxnSpPr>
          <p:spPr>
            <a:xfrm>
              <a:off x="1476374" y="1700214"/>
              <a:ext cx="475138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Прямая со стрелкой 59"/>
            <p:cNvCxnSpPr/>
            <p:nvPr/>
          </p:nvCxnSpPr>
          <p:spPr>
            <a:xfrm>
              <a:off x="6227763" y="1700213"/>
              <a:ext cx="0" cy="367347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Прямая соединительная линия 67"/>
            <p:cNvCxnSpPr/>
            <p:nvPr/>
          </p:nvCxnSpPr>
          <p:spPr>
            <a:xfrm>
              <a:off x="1476375" y="836613"/>
              <a:ext cx="590391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Прямая со стрелкой 69"/>
            <p:cNvCxnSpPr/>
            <p:nvPr/>
          </p:nvCxnSpPr>
          <p:spPr>
            <a:xfrm>
              <a:off x="7380288" y="836613"/>
              <a:ext cx="0" cy="453707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Прямая со стрелкой 82"/>
            <p:cNvCxnSpPr/>
            <p:nvPr/>
          </p:nvCxnSpPr>
          <p:spPr>
            <a:xfrm flipV="1">
              <a:off x="1476375" y="2636838"/>
              <a:ext cx="3527425" cy="273685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Прямая соединительная линия 100"/>
            <p:cNvCxnSpPr/>
            <p:nvPr/>
          </p:nvCxnSpPr>
          <p:spPr>
            <a:xfrm flipH="1">
              <a:off x="1187450" y="5373688"/>
              <a:ext cx="28892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Прямая соединительная линия 101"/>
            <p:cNvCxnSpPr/>
            <p:nvPr/>
          </p:nvCxnSpPr>
          <p:spPr>
            <a:xfrm flipH="1">
              <a:off x="1187450" y="4868863"/>
              <a:ext cx="28892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Прямая соединительная линия 102"/>
            <p:cNvCxnSpPr/>
            <p:nvPr/>
          </p:nvCxnSpPr>
          <p:spPr>
            <a:xfrm flipH="1">
              <a:off x="1187450" y="4365625"/>
              <a:ext cx="28892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Прямая соединительная линия 103"/>
            <p:cNvCxnSpPr/>
            <p:nvPr/>
          </p:nvCxnSpPr>
          <p:spPr>
            <a:xfrm flipH="1">
              <a:off x="1187450" y="3573463"/>
              <a:ext cx="28892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Прямая соединительная линия 104"/>
            <p:cNvCxnSpPr/>
            <p:nvPr/>
          </p:nvCxnSpPr>
          <p:spPr>
            <a:xfrm flipH="1">
              <a:off x="1187450" y="2636838"/>
              <a:ext cx="28892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Прямая соединительная линия 105"/>
            <p:cNvCxnSpPr/>
            <p:nvPr/>
          </p:nvCxnSpPr>
          <p:spPr>
            <a:xfrm flipH="1">
              <a:off x="1187450" y="1700213"/>
              <a:ext cx="28892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Прямая соединительная линия 106"/>
            <p:cNvCxnSpPr/>
            <p:nvPr/>
          </p:nvCxnSpPr>
          <p:spPr>
            <a:xfrm flipH="1">
              <a:off x="1187450" y="836613"/>
              <a:ext cx="28892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432" name="TextBox 107"/>
            <p:cNvSpPr txBox="1">
              <a:spLocks noChangeArrowheads="1"/>
            </p:cNvSpPr>
            <p:nvPr/>
          </p:nvSpPr>
          <p:spPr bwMode="auto">
            <a:xfrm>
              <a:off x="1129746" y="4901152"/>
              <a:ext cx="215900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dirty="0"/>
                <a:t>0</a:t>
              </a:r>
            </a:p>
          </p:txBody>
        </p:sp>
        <p:sp>
          <p:nvSpPr>
            <p:cNvPr id="17433" name="TextBox 108"/>
            <p:cNvSpPr txBox="1">
              <a:spLocks noChangeArrowheads="1"/>
            </p:cNvSpPr>
            <p:nvPr/>
          </p:nvSpPr>
          <p:spPr bwMode="auto">
            <a:xfrm>
              <a:off x="1129746" y="4419091"/>
              <a:ext cx="215900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dirty="0"/>
                <a:t>1</a:t>
              </a:r>
            </a:p>
          </p:txBody>
        </p:sp>
        <p:sp>
          <p:nvSpPr>
            <p:cNvPr id="17434" name="TextBox 109"/>
            <p:cNvSpPr txBox="1">
              <a:spLocks noChangeArrowheads="1"/>
            </p:cNvSpPr>
            <p:nvPr/>
          </p:nvSpPr>
          <p:spPr bwMode="auto">
            <a:xfrm>
              <a:off x="1129746" y="3937030"/>
              <a:ext cx="215900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dirty="0"/>
                <a:t>3</a:t>
              </a:r>
            </a:p>
          </p:txBody>
        </p:sp>
        <p:sp>
          <p:nvSpPr>
            <p:cNvPr id="17435" name="TextBox 110"/>
            <p:cNvSpPr txBox="1">
              <a:spLocks noChangeArrowheads="1"/>
            </p:cNvSpPr>
            <p:nvPr/>
          </p:nvSpPr>
          <p:spPr bwMode="auto">
            <a:xfrm>
              <a:off x="1129746" y="3093422"/>
              <a:ext cx="215900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dirty="0"/>
                <a:t>7</a:t>
              </a:r>
            </a:p>
          </p:txBody>
        </p:sp>
        <p:sp>
          <p:nvSpPr>
            <p:cNvPr id="17436" name="TextBox 111"/>
            <p:cNvSpPr txBox="1">
              <a:spLocks noChangeArrowheads="1"/>
            </p:cNvSpPr>
            <p:nvPr/>
          </p:nvSpPr>
          <p:spPr bwMode="auto">
            <a:xfrm>
              <a:off x="956230" y="2129299"/>
              <a:ext cx="607309" cy="6181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ru-RU" dirty="0"/>
                <a:t>1</a:t>
              </a:r>
              <a:r>
                <a:rPr lang="ru-RU" dirty="0" smtClean="0"/>
                <a:t>8</a:t>
              </a:r>
              <a:endParaRPr lang="ru-RU" dirty="0"/>
            </a:p>
          </p:txBody>
        </p:sp>
        <p:sp>
          <p:nvSpPr>
            <p:cNvPr id="17437" name="TextBox 112"/>
            <p:cNvSpPr txBox="1">
              <a:spLocks noChangeArrowheads="1"/>
            </p:cNvSpPr>
            <p:nvPr/>
          </p:nvSpPr>
          <p:spPr bwMode="auto">
            <a:xfrm>
              <a:off x="956230" y="1044660"/>
              <a:ext cx="520551" cy="6181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ru-RU" dirty="0"/>
                <a:t>21</a:t>
              </a:r>
            </a:p>
          </p:txBody>
        </p:sp>
        <p:sp>
          <p:nvSpPr>
            <p:cNvPr id="17438" name="TextBox 113"/>
            <p:cNvSpPr txBox="1">
              <a:spLocks noChangeArrowheads="1"/>
            </p:cNvSpPr>
            <p:nvPr/>
          </p:nvSpPr>
          <p:spPr bwMode="auto">
            <a:xfrm rot="19303246">
              <a:off x="1516754" y="4668728"/>
              <a:ext cx="392112" cy="3682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С</a:t>
              </a:r>
            </a:p>
          </p:txBody>
        </p:sp>
        <p:sp>
          <p:nvSpPr>
            <p:cNvPr id="17445" name="TextBox 121"/>
            <p:cNvSpPr txBox="1">
              <a:spLocks noChangeArrowheads="1"/>
            </p:cNvSpPr>
            <p:nvPr/>
          </p:nvSpPr>
          <p:spPr bwMode="auto">
            <a:xfrm rot="19700777">
              <a:off x="4781732" y="1458235"/>
              <a:ext cx="1893384" cy="4893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1300" b="1" dirty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rPr>
                <a:t>проф. образование</a:t>
              </a:r>
            </a:p>
          </p:txBody>
        </p:sp>
        <p:sp>
          <p:nvSpPr>
            <p:cNvPr id="123" name="TextBox 122"/>
            <p:cNvSpPr txBox="1"/>
            <p:nvPr/>
          </p:nvSpPr>
          <p:spPr>
            <a:xfrm rot="19706398">
              <a:off x="6382311" y="183864"/>
              <a:ext cx="1814159" cy="4893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300" b="1" dirty="0">
                  <a:solidFill>
                    <a:schemeClr val="accent2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трудоустройство</a:t>
              </a:r>
            </a:p>
          </p:txBody>
        </p:sp>
        <p:sp>
          <p:nvSpPr>
            <p:cNvPr id="17447" name="TextBox 125"/>
            <p:cNvSpPr txBox="1">
              <a:spLocks noChangeArrowheads="1"/>
            </p:cNvSpPr>
            <p:nvPr/>
          </p:nvSpPr>
          <p:spPr bwMode="auto">
            <a:xfrm rot="19303246">
              <a:off x="2037829" y="4185812"/>
              <a:ext cx="390525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Е</a:t>
              </a:r>
            </a:p>
          </p:txBody>
        </p:sp>
        <p:sp>
          <p:nvSpPr>
            <p:cNvPr id="17448" name="TextBox 126"/>
            <p:cNvSpPr txBox="1">
              <a:spLocks noChangeArrowheads="1"/>
            </p:cNvSpPr>
            <p:nvPr/>
          </p:nvSpPr>
          <p:spPr bwMode="auto">
            <a:xfrm rot="19303246">
              <a:off x="2644969" y="3704435"/>
              <a:ext cx="392113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М</a:t>
              </a:r>
            </a:p>
          </p:txBody>
        </p:sp>
        <p:sp>
          <p:nvSpPr>
            <p:cNvPr id="17449" name="TextBox 127"/>
            <p:cNvSpPr txBox="1">
              <a:spLocks noChangeArrowheads="1"/>
            </p:cNvSpPr>
            <p:nvPr/>
          </p:nvSpPr>
          <p:spPr bwMode="auto">
            <a:xfrm rot="19303246">
              <a:off x="3165165" y="3222541"/>
              <a:ext cx="392112" cy="3682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Ь</a:t>
              </a:r>
            </a:p>
          </p:txBody>
        </p:sp>
        <p:sp>
          <p:nvSpPr>
            <p:cNvPr id="17450" name="TextBox 128"/>
            <p:cNvSpPr txBox="1">
              <a:spLocks noChangeArrowheads="1"/>
            </p:cNvSpPr>
            <p:nvPr/>
          </p:nvSpPr>
          <p:spPr bwMode="auto">
            <a:xfrm rot="19303246">
              <a:off x="3685887" y="2739798"/>
              <a:ext cx="390525" cy="3682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Я</a:t>
              </a:r>
            </a:p>
          </p:txBody>
        </p:sp>
        <p:sp>
          <p:nvSpPr>
            <p:cNvPr id="2" name="Овал 1"/>
            <p:cNvSpPr/>
            <p:nvPr/>
          </p:nvSpPr>
          <p:spPr>
            <a:xfrm>
              <a:off x="4932363" y="2636838"/>
              <a:ext cx="107950" cy="7143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6" name="Овал 45"/>
            <p:cNvSpPr/>
            <p:nvPr/>
          </p:nvSpPr>
          <p:spPr>
            <a:xfrm>
              <a:off x="6173788" y="1700213"/>
              <a:ext cx="107950" cy="7302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cxnSp>
          <p:nvCxnSpPr>
            <p:cNvPr id="4" name="Прямая соединительная линия 3"/>
            <p:cNvCxnSpPr/>
            <p:nvPr/>
          </p:nvCxnSpPr>
          <p:spPr>
            <a:xfrm flipV="1">
              <a:off x="5111750" y="-252841"/>
              <a:ext cx="3565985" cy="2889679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Box 46"/>
            <p:cNvSpPr txBox="1"/>
            <p:nvPr/>
          </p:nvSpPr>
          <p:spPr>
            <a:xfrm>
              <a:off x="1403647" y="-1727194"/>
              <a:ext cx="7621121" cy="12877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400" b="1" dirty="0" smtClean="0">
                  <a:solidFill>
                    <a:srgbClr val="A20000"/>
                  </a:solidFill>
                  <a:latin typeface="Century Gothic" panose="020B0502020202020204" pitchFamily="34" charset="0"/>
                  <a:cs typeface="Times New Roman" pitchFamily="18" charset="0"/>
                </a:rPr>
                <a:t>Проблема</a:t>
              </a:r>
              <a:endParaRPr lang="ru-RU" sz="4400" b="1" dirty="0">
                <a:solidFill>
                  <a:srgbClr val="A20000"/>
                </a:solidFill>
                <a:latin typeface="Century Gothic" panose="020B0502020202020204" pitchFamily="34" charset="0"/>
                <a:cs typeface="Times New Roman" pitchFamily="18" charset="0"/>
              </a:endParaRPr>
            </a:p>
          </p:txBody>
        </p:sp>
        <p:sp>
          <p:nvSpPr>
            <p:cNvPr id="48" name="Овал 47"/>
            <p:cNvSpPr/>
            <p:nvPr/>
          </p:nvSpPr>
          <p:spPr>
            <a:xfrm>
              <a:off x="1403648" y="5301208"/>
              <a:ext cx="107950" cy="71437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xmlns="" val="2190150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1072" y="332656"/>
            <a:ext cx="8352928" cy="72008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A20000"/>
                </a:solidFill>
                <a:latin typeface="Century Gothic" panose="020B0502020202020204" pitchFamily="34" charset="0"/>
                <a:cs typeface="Times New Roman" pitchFamily="18" charset="0"/>
              </a:rPr>
              <a:t>Проблематика, связанная с периодом взросления:</a:t>
            </a:r>
            <a:br>
              <a:rPr lang="ru-RU" sz="2400" b="1" dirty="0" smtClean="0">
                <a:solidFill>
                  <a:srgbClr val="A20000"/>
                </a:solidFill>
                <a:latin typeface="Century Gothic" panose="020B0502020202020204" pitchFamily="34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A20000"/>
                </a:solidFill>
                <a:latin typeface="Century Gothic" panose="020B0502020202020204" pitchFamily="34" charset="0"/>
                <a:cs typeface="Times New Roman" pitchFamily="18" charset="0"/>
              </a:rPr>
              <a:t>от рождения и до преклонного возраста</a:t>
            </a:r>
            <a:endParaRPr lang="ru-RU" sz="2400" dirty="0">
              <a:solidFill>
                <a:srgbClr val="A20000"/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98119198"/>
              </p:ext>
            </p:extLst>
          </p:nvPr>
        </p:nvGraphicFramePr>
        <p:xfrm>
          <a:off x="1187624" y="1129129"/>
          <a:ext cx="7956376" cy="5760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21675"/>
                <a:gridCol w="4434701"/>
              </a:tblGrid>
              <a:tr h="354175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Возраст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Проблема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21554">
                <a:tc>
                  <a:txBody>
                    <a:bodyPr/>
                    <a:lstStyle/>
                    <a:p>
                      <a:pPr algn="l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От 0 до 1 года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Font typeface="Wingdings" pitchFamily="2" charset="2"/>
                        <a:buChar char="Ø"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Несвоевременность постановки диагноза,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 связи с поздним обнаружением симптомов тугоухости у ребенка его родителями;</a:t>
                      </a:r>
                    </a:p>
                    <a:p>
                      <a:pPr algn="l">
                        <a:buFont typeface="Wingdings" pitchFamily="2" charset="2"/>
                        <a:buChar char="Ø"/>
                      </a:pP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Бездействие родителей в связи с непринятием ситуации после постановки диагноза. 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18125">
                <a:tc>
                  <a:txBody>
                    <a:bodyPr/>
                    <a:lstStyle/>
                    <a:p>
                      <a:pPr algn="l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От</a:t>
                      </a:r>
                      <a:r>
                        <a:rPr lang="ru-RU" sz="1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1 года до 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 лет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Font typeface="Wingdings" pitchFamily="2" charset="2"/>
                        <a:buChar char="Ø"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Затягивание родителями ситуации по наиболее раннему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обучению, что влечет за собой более позднее развитие и адаптацию детей;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>
                        <a:buFont typeface="Wingdings" pitchFamily="2" charset="2"/>
                        <a:buChar char="Ø"/>
                      </a:pP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Недостаточность системных занятий в специализированных центрах (Краевой детский </a:t>
                      </a:r>
                      <a:r>
                        <a:rPr lang="ru-RU" sz="14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сурдологический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центр).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74370">
                <a:tc>
                  <a:txBody>
                    <a:bodyPr/>
                    <a:lstStyle/>
                    <a:p>
                      <a:pPr algn="l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От 3 до 7 лет</a:t>
                      </a:r>
                    </a:p>
                    <a:p>
                      <a:pPr algn="l"/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ДОУ № 231 (группа</a:t>
                      </a:r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компенсирующего обучения 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ДОУ № 8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ДОУ №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31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ДОУ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№ 34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ДОУ № 194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«Детский сад № 311 компенсирующего вида» г. Новосибирск</a:t>
                      </a:r>
                    </a:p>
                    <a:p>
                      <a:pPr algn="l"/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/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Отсутствие условий для получения дополнительного образования  вне семьи;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Отсутствие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ставки логопеда в дошкольных учреждениях, имеющих специализированные группы, для детей с нарушениями слуха.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327447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235559107"/>
              </p:ext>
            </p:extLst>
          </p:nvPr>
        </p:nvGraphicFramePr>
        <p:xfrm>
          <a:off x="1043608" y="1124744"/>
          <a:ext cx="8100392" cy="55047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480"/>
                <a:gridCol w="3779912"/>
              </a:tblGrid>
              <a:tr h="3620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Возраст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Проблема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4336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7 лет - 18 лет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КГБОУ «Красноярская общеобразовательная школа-интернат № 9»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КГБОУ «Минусинская общеобразовательная школа-интернат»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СОШ № 17 (</a:t>
                      </a: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пилотная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площадка по внедрению ФГОС обучающихся с ОВЗ для детей по слуху) 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Font typeface="Wingdings" pitchFamily="2" charset="2"/>
                        <a:buChar char="Ø"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Недостаточно толерантное отношение здоровых детей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к детям с нарушениями слуха;</a:t>
                      </a:r>
                    </a:p>
                    <a:p>
                      <a:pPr algn="l">
                        <a:buFont typeface="Wingdings" pitchFamily="2" charset="2"/>
                        <a:buChar char="Ø"/>
                      </a:pP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Владение ребенком только РЖЯ (при обучении в школах-интернатах), как самым элементарным способом общения, и недостаточное развитие речи и слухового восприятия у ребенка.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6654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18 лет - 21 год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Автотранспортный техникум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Красноярский техникум сварочных технологий и энергетики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Красноярский технологический техникум пищевой промышленности  </a:t>
                      </a:r>
                    </a:p>
                    <a:p>
                      <a:pPr algn="l">
                        <a:buFontTx/>
                        <a:buChar char="-"/>
                      </a:pPr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технолог хлеба кондитерских и макаронных изделий;</a:t>
                      </a:r>
                    </a:p>
                    <a:p>
                      <a:pPr algn="l">
                        <a:buFontTx/>
                        <a:buChar char="-"/>
                      </a:pPr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техник-электрик;</a:t>
                      </a:r>
                    </a:p>
                    <a:p>
                      <a:pPr algn="l">
                        <a:buFontTx/>
                        <a:buChar char="-"/>
                      </a:pPr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слесарь.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Красноярский колледж отраслевых технологий предпринимательства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Профессиональное училище № 20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Красноясркий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Аграрный университет 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Отсутствие специалистов, владеющих русским жестовым языком;</a:t>
                      </a:r>
                    </a:p>
                    <a:p>
                      <a:pPr algn="l">
                        <a:buFont typeface="Wingdings" pitchFamily="2" charset="2"/>
                        <a:buChar char="Ø"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Узкий выбор в перечне профессий, в связи наличием  ограничений по медицинским показаниям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791072" y="332656"/>
            <a:ext cx="8352928" cy="72008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A20000"/>
                </a:solidFill>
                <a:latin typeface="Century Gothic" panose="020B0502020202020204" pitchFamily="34" charset="0"/>
                <a:cs typeface="Times New Roman" pitchFamily="18" charset="0"/>
              </a:rPr>
              <a:t>Проблематика, связанная с периодом взросления:</a:t>
            </a:r>
            <a:br>
              <a:rPr lang="ru-RU" sz="2400" b="1" dirty="0" smtClean="0">
                <a:solidFill>
                  <a:srgbClr val="A20000"/>
                </a:solidFill>
                <a:latin typeface="Century Gothic" panose="020B0502020202020204" pitchFamily="34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A20000"/>
                </a:solidFill>
                <a:latin typeface="Century Gothic" panose="020B0502020202020204" pitchFamily="34" charset="0"/>
                <a:cs typeface="Times New Roman" pitchFamily="18" charset="0"/>
              </a:rPr>
              <a:t>от рождения и до преклонного возраста</a:t>
            </a:r>
            <a:endParaRPr lang="ru-RU" sz="2400" dirty="0">
              <a:solidFill>
                <a:srgbClr val="A2000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32413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08878102"/>
              </p:ext>
            </p:extLst>
          </p:nvPr>
        </p:nvGraphicFramePr>
        <p:xfrm>
          <a:off x="1043608" y="1124744"/>
          <a:ext cx="8100392" cy="18036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45596"/>
                <a:gridCol w="5154796"/>
              </a:tblGrid>
              <a:tr h="43204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Возраст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Проблема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21 год и старше</a:t>
                      </a:r>
                      <a:r>
                        <a:rPr lang="ru-RU" sz="1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Font typeface="Wingdings" pitchFamily="2" charset="2"/>
                        <a:buChar char="Ø"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Нежелание работодателя принимать на работу людей с нарушениями слуха в связи с затруднениями в коммуникативном общении;</a:t>
                      </a:r>
                    </a:p>
                    <a:p>
                      <a:pPr algn="l">
                        <a:buFont typeface="Wingdings" pitchFamily="2" charset="2"/>
                        <a:buChar char="Ø"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Нежелание самих глухих  и слабослышащих людей идти на низкооплачиваемую и низко квалифицированную работу.</a:t>
                      </a:r>
                    </a:p>
                    <a:p>
                      <a:pPr algn="l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791072" y="332656"/>
            <a:ext cx="8352928" cy="72008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A20000"/>
                </a:solidFill>
                <a:latin typeface="Century Gothic" panose="020B0502020202020204" pitchFamily="34" charset="0"/>
                <a:cs typeface="Times New Roman" pitchFamily="18" charset="0"/>
              </a:rPr>
              <a:t>Проблематика, связанная с периодом взросления:</a:t>
            </a:r>
            <a:br>
              <a:rPr lang="ru-RU" sz="2400" b="1" dirty="0" smtClean="0">
                <a:solidFill>
                  <a:srgbClr val="A20000"/>
                </a:solidFill>
                <a:latin typeface="Century Gothic" panose="020B0502020202020204" pitchFamily="34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A20000"/>
                </a:solidFill>
                <a:latin typeface="Century Gothic" panose="020B0502020202020204" pitchFamily="34" charset="0"/>
                <a:cs typeface="Times New Roman" pitchFamily="18" charset="0"/>
              </a:rPr>
              <a:t>от рождения и до преклонного возраста</a:t>
            </a:r>
            <a:endParaRPr lang="ru-RU" sz="2400" dirty="0">
              <a:solidFill>
                <a:srgbClr val="A2000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49426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578930471"/>
              </p:ext>
            </p:extLst>
          </p:nvPr>
        </p:nvGraphicFramePr>
        <p:xfrm>
          <a:off x="1043608" y="1241377"/>
          <a:ext cx="8077366" cy="54999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791072" y="332656"/>
            <a:ext cx="8352928" cy="720080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rgbClr val="A20000"/>
                </a:solidFill>
                <a:latin typeface="Century Gothic" panose="020B0502020202020204" pitchFamily="34" charset="0"/>
              </a:rPr>
              <a:t>Трудовая занятость людей </a:t>
            </a:r>
            <a:r>
              <a:rPr lang="ru-RU" sz="2800" smtClean="0">
                <a:solidFill>
                  <a:srgbClr val="A20000"/>
                </a:solidFill>
                <a:latin typeface="Century Gothic" panose="020B0502020202020204" pitchFamily="34" charset="0"/>
              </a:rPr>
              <a:t>с </a:t>
            </a:r>
            <a:r>
              <a:rPr lang="ru-RU" sz="2800" smtClean="0">
                <a:solidFill>
                  <a:srgbClr val="A20000"/>
                </a:solidFill>
                <a:latin typeface="Century Gothic" panose="020B0502020202020204" pitchFamily="34" charset="0"/>
              </a:rPr>
              <a:t/>
            </a:r>
            <a:br>
              <a:rPr lang="ru-RU" sz="2800" smtClean="0">
                <a:solidFill>
                  <a:srgbClr val="A20000"/>
                </a:solidFill>
                <a:latin typeface="Century Gothic" panose="020B0502020202020204" pitchFamily="34" charset="0"/>
              </a:rPr>
            </a:br>
            <a:r>
              <a:rPr lang="ru-RU" sz="2800" smtClean="0">
                <a:solidFill>
                  <a:srgbClr val="A20000"/>
                </a:solidFill>
                <a:latin typeface="Century Gothic" panose="020B0502020202020204" pitchFamily="34" charset="0"/>
              </a:rPr>
              <a:t>нарушениями </a:t>
            </a:r>
            <a:r>
              <a:rPr lang="ru-RU" sz="2800" dirty="0" smtClean="0">
                <a:solidFill>
                  <a:srgbClr val="A20000"/>
                </a:solidFill>
                <a:latin typeface="Century Gothic" panose="020B0502020202020204" pitchFamily="34" charset="0"/>
              </a:rPr>
              <a:t>слуха</a:t>
            </a:r>
            <a:endParaRPr lang="ru-RU" sz="2800" dirty="0">
              <a:solidFill>
                <a:srgbClr val="A20000"/>
              </a:solidFill>
              <a:latin typeface="Century Gothic" panose="020B0502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rgbClr val="A20000"/>
                </a:solidFill>
                <a:latin typeface="Century Gothic" panose="020B0502020202020204" pitchFamily="34" charset="0"/>
              </a:rPr>
              <a:t>Проблемы и ожидаемый результат</a:t>
            </a:r>
            <a:endParaRPr lang="ru-RU" sz="3600" dirty="0">
              <a:solidFill>
                <a:srgbClr val="A2000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040383561"/>
              </p:ext>
            </p:extLst>
          </p:nvPr>
        </p:nvGraphicFramePr>
        <p:xfrm>
          <a:off x="1115616" y="1124744"/>
          <a:ext cx="8028384" cy="55099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72408"/>
                <a:gridCol w="4355976"/>
              </a:tblGrid>
              <a:tr h="483942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Проблема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Ожидаемый результат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72242">
                <a:tc>
                  <a:txBody>
                    <a:bodyPr/>
                    <a:lstStyle/>
                    <a:p>
                      <a:pPr algn="l"/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Ограниченные возможности  в получении системных занятий в учреждениях дополнительного образования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Создание условий обучения в учреждениях дополнительного</a:t>
                      </a:r>
                      <a:r>
                        <a:rPr lang="ru-RU" sz="1800" b="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образования для</a:t>
                      </a:r>
                      <a:r>
                        <a:rPr lang="ru-RU" sz="1800" b="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р</a:t>
                      </a:r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аботы с детьми с нарушениями слуха</a:t>
                      </a:r>
                      <a:endParaRPr lang="ru-RU" sz="1800" b="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51267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Ограниченное число людей с нарушениями слуха, получающих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высшее, среднее специальное и профессионально-техническое образование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Увеличение численности обучающихся в ВУЗАХ, СУЗАХ и ПТУ путем  выявления при </a:t>
                      </a:r>
                      <a:r>
                        <a:rPr lang="ru-RU" sz="1800" b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анкетировании способностей и интересов к</a:t>
                      </a:r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определенным профессиям</a:t>
                      </a:r>
                      <a:r>
                        <a:rPr lang="ru-RU" sz="1800" b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у детей</a:t>
                      </a:r>
                      <a:endParaRPr lang="ru-RU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909252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Ограниченный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круг предприятий, учреждений и организаций, принимающих на работу людей с нарушениями слуха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Увеличение численности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работающих граждан с нарушениями слуха путем выявления при анкетировании их навыков и умений, а также пожеланий работать в определенной сфере доя последующего взаимодействия с центром занятости, предприятиями, учреждениями и организациями города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914400" y="188640"/>
            <a:ext cx="8229600" cy="864096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A20000"/>
                </a:solidFill>
                <a:latin typeface="Century Gothic" pitchFamily="34" charset="0"/>
                <a:cs typeface="Times New Roman" pitchFamily="18" charset="0"/>
              </a:rPr>
              <a:t>Проблемы и ожидаемый результат</a:t>
            </a:r>
            <a:endParaRPr lang="ru-RU" sz="3200" b="1" dirty="0">
              <a:solidFill>
                <a:srgbClr val="C00000"/>
              </a:solidFill>
              <a:latin typeface="Century Gothic" pitchFamily="34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040383561"/>
              </p:ext>
            </p:extLst>
          </p:nvPr>
        </p:nvGraphicFramePr>
        <p:xfrm>
          <a:off x="1115616" y="1196752"/>
          <a:ext cx="8028384" cy="53618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400"/>
                <a:gridCol w="4427984"/>
              </a:tblGrid>
              <a:tr h="398653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Проблема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Ожидаемый результат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13514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Ограничение комфортного передвижения в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городском общественном транспорте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Оборудование городского общественного транспорта бегущими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строками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и световыми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табло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12312">
                <a:tc>
                  <a:txBody>
                    <a:bodyPr/>
                    <a:lstStyle/>
                    <a:p>
                      <a:pPr algn="l"/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Отсутствие в федеральном и краевом перечнях</a:t>
                      </a:r>
                      <a:r>
                        <a:rPr lang="ru-RU" sz="18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ТСР бесплатного получения расходных материалов на 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содержание </a:t>
                      </a:r>
                      <a:r>
                        <a:rPr lang="ru-RU" sz="18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кохлеарных</a:t>
                      </a:r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имплантов</a:t>
                      </a:r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слуховых аппаратов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Предоставление мер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социальной поддержки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 на оказание адресной помощи , в виде компенсации затрат </a:t>
                      </a:r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приобретение расходных материалов, необходимых для постоянного функционирования </a:t>
                      </a:r>
                      <a:r>
                        <a:rPr lang="ru-RU" sz="18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кохлеарных</a:t>
                      </a:r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имплантов</a:t>
                      </a:r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слуховых аппаратов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7277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Отсутствие систем оповещения для людей с нарушениями слуха в местах скопления людей при возникновении чрезвычайных ситуаций (торговые центры, супермаркеты и</a:t>
                      </a:r>
                      <a:r>
                        <a:rPr lang="ru-RU" sz="18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т.д.)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Оснащение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системами оповещения в местах скопления людей, путем взаимодействия с предприятиями и организациями всех форм собственности 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370774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78706154"/>
              </p:ext>
            </p:extLst>
          </p:nvPr>
        </p:nvGraphicFramePr>
        <p:xfrm>
          <a:off x="1187624" y="1124745"/>
          <a:ext cx="7848872" cy="5472607"/>
        </p:xfrm>
        <a:graphic>
          <a:graphicData uri="http://schemas.openxmlformats.org/drawingml/2006/table">
            <a:tbl>
              <a:tblPr/>
              <a:tblGrid>
                <a:gridCol w="3538426"/>
                <a:gridCol w="2251726"/>
                <a:gridCol w="2058720"/>
              </a:tblGrid>
              <a:tr h="557166">
                <a:tc rowSpan="2"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Качественные показатели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Количественные показатели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5716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2018 г.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2019 г.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2206"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1. Увеличение численности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обучающихся в 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учреждениях высшего, среднего и профессионально-технического образования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3863"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2. Увеличение численности трудоустроенных граждан с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нарушениями слуха, через расширение возможностей для трудоустройства 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37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39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2206"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3. Повышение доступности транспортной инфраструктуры для людей с нарушениями слуха – посредством оборудования городского общественного транспорта электронными информационными табло (бегущие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строки и  световые табло)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49 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8229600" cy="792088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A20000"/>
                </a:solidFill>
                <a:latin typeface="Century Gothic" panose="020B0502020202020204" pitchFamily="34" charset="0"/>
              </a:rPr>
              <a:t>Качественные и количественные показатели</a:t>
            </a:r>
            <a:endParaRPr lang="ru-RU" sz="3200" b="1" dirty="0">
              <a:solidFill>
                <a:srgbClr val="A2000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14395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339892242"/>
              </p:ext>
            </p:extLst>
          </p:nvPr>
        </p:nvGraphicFramePr>
        <p:xfrm>
          <a:off x="1115616" y="1052736"/>
          <a:ext cx="7848871" cy="5524222"/>
        </p:xfrm>
        <a:graphic>
          <a:graphicData uri="http://schemas.openxmlformats.org/drawingml/2006/table">
            <a:tbl>
              <a:tblPr/>
              <a:tblGrid>
                <a:gridCol w="3474090"/>
                <a:gridCol w="2316061"/>
                <a:gridCol w="2058720"/>
              </a:tblGrid>
              <a:tr h="357717">
                <a:tc rowSpan="2"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Качественные показатели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Количественные показатели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2790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2018 г.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2019 г.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4782"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4. Повышение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эффективности социальной поддержки и снижение материальных затрат людей с нарушением слуха – посредством внесения в муниципальную программу мероприятий, направленных на предоставление адресной материальной помощи для возмещения затрат , связанных с приобретением расходных материалов для слуховых аппаратов и </a:t>
                      </a:r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кохлеарных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имплантов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( в рамках действующих лимитов)</a:t>
                      </a: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indent="-342900" algn="ctr">
                        <a:buNone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 человек, </a:t>
                      </a:r>
                    </a:p>
                    <a:p>
                      <a:pPr marL="342900" indent="-342900" algn="ctr">
                        <a:buNone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из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них</a:t>
                      </a:r>
                      <a:endParaRPr lang="ru-RU" sz="14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indent="-342900" algn="ctr">
                        <a:buNone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дети-инвалиды</a:t>
                      </a:r>
                    </a:p>
                    <a:p>
                      <a:pPr marL="342900" indent="-342900" algn="ctr">
                        <a:buNone/>
                      </a:pP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 взрослые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342900" indent="-342900" algn="ctr">
                        <a:buNone/>
                      </a:pPr>
                      <a:endParaRPr lang="ru-RU" sz="14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indent="-342900" algn="ctr">
                        <a:buNone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(108 тыс.руб.)</a:t>
                      </a:r>
                    </a:p>
                    <a:p>
                      <a:pPr marL="342900" indent="-342900" algn="ctr">
                        <a:buNone/>
                      </a:pP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4782"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5. Повышение уровня безопасности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для людей с нарушением слуха, при возникновении чрезвычайных ситуаций, в местах массового скопления людей  - посредством установки 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цифровых </a:t>
                      </a: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свето-вибрационных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систем оповещения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8229600" cy="792088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A20000"/>
                </a:solidFill>
                <a:latin typeface="Century Gothic" panose="020B0502020202020204" pitchFamily="34" charset="0"/>
              </a:rPr>
              <a:t>Качественные и количественные показатели</a:t>
            </a:r>
            <a:endParaRPr lang="ru-RU" sz="3200" b="1" dirty="0">
              <a:solidFill>
                <a:srgbClr val="A2000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37895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14400" y="2492896"/>
            <a:ext cx="8229600" cy="1143000"/>
          </a:xfrm>
        </p:spPr>
        <p:txBody>
          <a:bodyPr/>
          <a:lstStyle/>
          <a:p>
            <a:r>
              <a:rPr lang="ru-RU" dirty="0" smtClean="0">
                <a:solidFill>
                  <a:srgbClr val="A20000"/>
                </a:solidFill>
                <a:latin typeface="Century Gothic" panose="020B0502020202020204" pitchFamily="34" charset="0"/>
                <a:cs typeface="Times New Roman" pitchFamily="18" charset="0"/>
              </a:rPr>
              <a:t>Спасибо за внимание!</a:t>
            </a:r>
            <a:endParaRPr lang="ru-RU" dirty="0">
              <a:solidFill>
                <a:srgbClr val="A20000"/>
              </a:solidFill>
              <a:latin typeface="Century Gothic" panose="020B0502020202020204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E45C2386635CBA43A69DD8A8F7F165A6" ma:contentTypeVersion="0" ma:contentTypeDescription="Создание документа." ma:contentTypeScope="" ma:versionID="72024c0a65ac7d4323efbfc3bfc2afd7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1AD4C25F-DFF3-420F-B9ED-AFA0BEDF259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DD03E50-BFAA-498C-B756-3F1EFBEEC938}">
  <ds:schemaRefs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http://purl.org/dc/dcmitype/"/>
    <ds:schemaRef ds:uri="http://www.w3.org/XML/1998/namespace"/>
    <ds:schemaRef ds:uri="http://purl.org/dc/terms/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C66BE770-C4C4-4877-9267-849F65DB3FE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17760</TotalTime>
  <Words>1247</Words>
  <Application>Microsoft Office PowerPoint</Application>
  <PresentationFormat>Экран (4:3)</PresentationFormat>
  <Paragraphs>208</Paragraphs>
  <Slides>19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19</vt:i4>
      </vt:variant>
    </vt:vector>
  </HeadingPairs>
  <TitlesOfParts>
    <vt:vector size="22" baseType="lpstr">
      <vt:lpstr>Тема Office</vt:lpstr>
      <vt:lpstr>Лист</vt:lpstr>
      <vt:lpstr>Worksheet</vt:lpstr>
      <vt:lpstr>Управление социальной защиты населения администрации Железнодорожного района   в городе Красноярске</vt:lpstr>
      <vt:lpstr>Цель проекта - </vt:lpstr>
      <vt:lpstr>Задачи:</vt:lpstr>
      <vt:lpstr>Слайд 4</vt:lpstr>
      <vt:lpstr>Степени снижения слуха</vt:lpstr>
      <vt:lpstr>Степени тугоухости</vt:lpstr>
      <vt:lpstr>Технические средства полного или частичного  восстановления слуха</vt:lpstr>
      <vt:lpstr>Слайд 8</vt:lpstr>
      <vt:lpstr>Слайд 9</vt:lpstr>
      <vt:lpstr>Слайд 10</vt:lpstr>
      <vt:lpstr>Проблематика, связанная с периодом взросления: от рождения и до преклонного возраста</vt:lpstr>
      <vt:lpstr>Проблематика, связанная с периодом взросления: от рождения и до преклонного возраста</vt:lpstr>
      <vt:lpstr>Проблематика, связанная с периодом взросления: от рождения и до преклонного возраста</vt:lpstr>
      <vt:lpstr>Трудовая занятость людей с  нарушениями слуха</vt:lpstr>
      <vt:lpstr>Проблемы и ожидаемый результат</vt:lpstr>
      <vt:lpstr>Проблемы и ожидаемый результат</vt:lpstr>
      <vt:lpstr>Качественные и количественные показатели</vt:lpstr>
      <vt:lpstr>Качественные и количественные показатели</vt:lpstr>
      <vt:lpstr>Спасибо за внимание!</vt:lpstr>
    </vt:vector>
  </TitlesOfParts>
  <Company>Администрация города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Тукалова</dc:creator>
  <cp:lastModifiedBy>Юлия</cp:lastModifiedBy>
  <cp:revision>1212</cp:revision>
  <cp:lastPrinted>2018-08-14T02:00:09Z</cp:lastPrinted>
  <dcterms:created xsi:type="dcterms:W3CDTF">2010-10-12T04:08:28Z</dcterms:created>
  <dcterms:modified xsi:type="dcterms:W3CDTF">2018-08-20T05:32:44Z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0x010100E45C2386635CBA43A69DD8A8F7F165A6</vt:lpwstr>
  </property>
</Properties>
</file>