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1" r:id="rId9"/>
    <p:sldId id="262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781"/>
    <a:srgbClr val="FF5D15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5C5B2-1A86-49E0-9B1F-E1CBC7F3F4A0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0C6E3-D695-4DEE-BEE2-B565AE7E8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483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C6E3-D695-4DEE-BEE2-B565AE7E856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28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ewslab.ru/article/84322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www.prima-tv.ru/news/sport/48245-kak_stat_volonterom_universiady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ntyukova92\Desktop\45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8585" y="-97912"/>
            <a:ext cx="10602307" cy="705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0879" y="-1"/>
            <a:ext cx="916487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b="1" dirty="0" smtClean="0">
              <a:solidFill>
                <a:srgbClr val="FFCC66"/>
              </a:solidFill>
              <a:latin typeface="OpEN "/>
            </a:endParaRPr>
          </a:p>
          <a:p>
            <a:pPr algn="ctr"/>
            <a:endParaRPr lang="en-US" sz="2600" b="1" dirty="0">
              <a:solidFill>
                <a:srgbClr val="FFCC66"/>
              </a:solidFill>
              <a:latin typeface="OpEN "/>
            </a:endParaRPr>
          </a:p>
          <a:p>
            <a:pPr algn="ctr"/>
            <a:endParaRPr lang="en-US" sz="2600" b="1" dirty="0" smtClean="0">
              <a:solidFill>
                <a:srgbClr val="FFCC66"/>
              </a:solidFill>
              <a:latin typeface="OpEN "/>
            </a:endParaRPr>
          </a:p>
          <a:p>
            <a:pPr algn="ctr"/>
            <a:endParaRPr lang="en-US" sz="2600" b="1" dirty="0">
              <a:solidFill>
                <a:srgbClr val="FFCC66"/>
              </a:solidFill>
              <a:latin typeface="OpEN "/>
            </a:endParaRPr>
          </a:p>
          <a:p>
            <a:pPr algn="ctr"/>
            <a:endParaRPr lang="en-US" sz="2600" b="1" dirty="0" smtClean="0">
              <a:solidFill>
                <a:srgbClr val="FFCC66"/>
              </a:solidFill>
              <a:latin typeface="OpEN "/>
            </a:endParaRPr>
          </a:p>
          <a:p>
            <a:pPr algn="ctr"/>
            <a:endParaRPr lang="en-US" sz="2600" b="1" dirty="0">
              <a:solidFill>
                <a:srgbClr val="FFCC66"/>
              </a:solidFill>
              <a:latin typeface="OpEN "/>
            </a:endParaRPr>
          </a:p>
          <a:p>
            <a:pPr algn="r"/>
            <a:endParaRPr lang="ru-RU" sz="7300" b="1" dirty="0">
              <a:solidFill>
                <a:srgbClr val="FF5D15"/>
              </a:solidFill>
              <a:latin typeface="OpEN "/>
            </a:endParaRPr>
          </a:p>
        </p:txBody>
      </p:sp>
      <p:sp>
        <p:nvSpPr>
          <p:cNvPr id="11" name="Ромб 10"/>
          <p:cNvSpPr/>
          <p:nvPr/>
        </p:nvSpPr>
        <p:spPr>
          <a:xfrm>
            <a:off x="4320379" y="-459432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932030" y="2330121"/>
            <a:ext cx="3320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БЫТЬ ВОЛОНТЁРОМ МОЖЕТ</a:t>
            </a:r>
          </a:p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КАЖДЫЙ</a:t>
            </a:r>
            <a:endParaRPr lang="ru-RU" sz="4000" b="1" dirty="0">
              <a:solidFill>
                <a:srgbClr val="ED278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726" y="1505817"/>
            <a:ext cx="803169" cy="82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992" y="3933056"/>
            <a:ext cx="6422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Проект управления социальной защиты населения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администрации Кировского района 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 городе Красноярске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0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4636114" y="0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1591925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Цель:</a:t>
            </a:r>
            <a:endParaRPr lang="ru-RU" sz="4000" b="1" dirty="0">
              <a:solidFill>
                <a:srgbClr val="ED27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2204865"/>
            <a:ext cx="410445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Социализация граждан с ограниченными возможностями здоровья и их интеграция в общество посредством участия в событии мирового масштаба- Универсиада, 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качестве волонтёров </a:t>
            </a:r>
          </a:p>
          <a:p>
            <a:endParaRPr lang="ru-RU" sz="1400" dirty="0">
              <a:latin typeface="OpEN 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1038" y="1268759"/>
            <a:ext cx="4497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Выявить </a:t>
            </a:r>
            <a:r>
              <a:rPr lang="ru-RU" sz="2400" b="1" dirty="0"/>
              <a:t>участников </a:t>
            </a:r>
            <a:r>
              <a:rPr lang="ru-RU" sz="2400" b="1" dirty="0" smtClean="0"/>
              <a:t>проекта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3549" y="213211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/>
              <a:t>Донести до инвалидов мотивацию участия в </a:t>
            </a:r>
            <a:r>
              <a:rPr lang="ru-RU" sz="2400" b="1" dirty="0" smtClean="0"/>
              <a:t>проекте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7026" y="3230458"/>
            <a:ext cx="49290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/>
              <a:t>Выстроить план взаимодействия совместной работы с дирекцией Универсиады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7026" y="4725144"/>
            <a:ext cx="50730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/>
              <a:t>Оказать содействие и необходимую консультативную помощь инвалидам в период </a:t>
            </a:r>
            <a:r>
              <a:rPr lang="ru-RU" sz="2400" b="1" dirty="0" smtClean="0"/>
              <a:t>подготовки и осуществления </a:t>
            </a:r>
            <a:r>
              <a:rPr lang="ru-RU" sz="2400" b="1" dirty="0"/>
              <a:t>ими волонтерской деятельности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842" y="262035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OpEN "/>
              </a:rPr>
              <a:t>Задачи:</a:t>
            </a:r>
            <a:endParaRPr lang="ru-RU" sz="4000" b="1" dirty="0">
              <a:solidFill>
                <a:srgbClr val="00B0F0"/>
              </a:solidFill>
              <a:latin typeface="OpEN "/>
            </a:endParaRPr>
          </a:p>
        </p:txBody>
      </p:sp>
      <p:pic>
        <p:nvPicPr>
          <p:cNvPr id="102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758420"/>
            <a:ext cx="2232248" cy="90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3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4932040" y="-531440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323117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Целевая аудитория</a:t>
            </a:r>
            <a:endParaRPr lang="ru-RU" sz="4000" b="1" dirty="0">
              <a:solidFill>
                <a:srgbClr val="ED2781"/>
              </a:solidFill>
              <a:latin typeface="OpEN "/>
            </a:endParaRPr>
          </a:p>
        </p:txBody>
      </p:sp>
      <p:pic>
        <p:nvPicPr>
          <p:cNvPr id="102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08278"/>
            <a:ext cx="1868728" cy="62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83568" y="122226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/>
              <a:t>студенты и школьники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с </a:t>
            </a:r>
            <a:r>
              <a:rPr lang="ru-RU" sz="2400" b="1" dirty="0"/>
              <a:t>ограниченными возможностями здоровья, то есть юноши и девушки от 17 до 22 лет, проживающие на территории Кировского </a:t>
            </a:r>
            <a:r>
              <a:rPr lang="ru-RU" sz="2400" b="1" dirty="0" smtClean="0"/>
              <a:t>района </a:t>
            </a:r>
            <a:endParaRPr lang="ru-RU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508104" y="2114850"/>
            <a:ext cx="4392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Из  </a:t>
            </a:r>
            <a:r>
              <a:rPr lang="ru-RU" sz="2000" b="1" dirty="0" smtClean="0"/>
              <a:t>30</a:t>
            </a:r>
            <a:r>
              <a:rPr lang="ru-RU" sz="2000" dirty="0" smtClean="0"/>
              <a:t> </a:t>
            </a:r>
            <a:r>
              <a:rPr lang="ru-RU" sz="2000" dirty="0"/>
              <a:t>опрошенных </a:t>
            </a:r>
            <a:r>
              <a:rPr lang="ru-RU" sz="2000" b="1" dirty="0" smtClean="0"/>
              <a:t>10</a:t>
            </a:r>
            <a:r>
              <a:rPr lang="ru-RU" sz="2000" dirty="0" smtClean="0"/>
              <a:t> </a:t>
            </a:r>
            <a:r>
              <a:rPr lang="ru-RU" sz="2000" dirty="0"/>
              <a:t>человек изъявили желание </a:t>
            </a:r>
            <a:r>
              <a:rPr lang="ru-RU" sz="2000" dirty="0" smtClean="0"/>
              <a:t>участвовать </a:t>
            </a:r>
            <a:r>
              <a:rPr lang="ru-RU" sz="2000" dirty="0"/>
              <a:t>в проекте: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4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из них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- инвалиды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по слуху,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глухонемые;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человека с увечьем от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рождения;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человека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с заболеванием ДЦП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1 инвалид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– колясочник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к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участию в проекте присоединилась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мама одного из участников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1" name="Picture 3" descr="C:\Users\pantyukova92\Desktop\Segmentatie-png1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7" y="3429000"/>
            <a:ext cx="4369381" cy="277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4636114" y="-423428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323117"/>
            <a:ext cx="86409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Первый</a:t>
            </a:r>
            <a:r>
              <a:rPr lang="en-US" sz="4000" b="1" dirty="0" smtClean="0">
                <a:solidFill>
                  <a:srgbClr val="ED2781"/>
                </a:solidFill>
                <a:latin typeface="OpEN "/>
              </a:rPr>
              <a:t> </a:t>
            </a:r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этап-</a:t>
            </a:r>
          </a:p>
          <a:p>
            <a:pPr algn="ctr"/>
            <a:r>
              <a:rPr lang="ru-RU" sz="2800" b="1" dirty="0" smtClean="0">
                <a:solidFill>
                  <a:srgbClr val="ED2781"/>
                </a:solidFill>
                <a:latin typeface="OpEN "/>
              </a:rPr>
              <a:t>подготовительный</a:t>
            </a:r>
            <a:endParaRPr lang="ru-RU" sz="2800" b="1" dirty="0">
              <a:solidFill>
                <a:srgbClr val="ED2781"/>
              </a:solidFill>
              <a:latin typeface="OpEN "/>
            </a:endParaRPr>
          </a:p>
        </p:txBody>
      </p:sp>
      <p:pic>
        <p:nvPicPr>
          <p:cNvPr id="102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844" y="6129692"/>
            <a:ext cx="1868728" cy="62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67544" y="1916832"/>
            <a:ext cx="59046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2400" b="1" dirty="0" smtClean="0"/>
              <a:t>Обсуждение инициативы с </a:t>
            </a:r>
            <a:r>
              <a:rPr lang="ru-RU" sz="2400" b="1" dirty="0"/>
              <a:t>дирекцией </a:t>
            </a:r>
            <a:r>
              <a:rPr lang="ru-RU" sz="2400" b="1" dirty="0" smtClean="0"/>
              <a:t>Универсиады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2400" b="1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Выявление </a:t>
            </a:r>
            <a:r>
              <a:rPr lang="ru-RU" sz="2400" b="1" dirty="0"/>
              <a:t>участников проекта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400" b="1" dirty="0" smtClean="0"/>
              <a:t>Подача заявок</a:t>
            </a:r>
            <a:endParaRPr lang="en-US" sz="2400" b="1" dirty="0" smtClean="0"/>
          </a:p>
          <a:p>
            <a:pPr marL="285750" lvl="0" indent="-285750">
              <a:buFont typeface="Wingdings" pitchFamily="2" charset="2"/>
              <a:buChar char="ü"/>
            </a:pPr>
            <a:endParaRPr lang="ru-RU" sz="2400" b="1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400" b="1" dirty="0"/>
              <a:t>Д</a:t>
            </a:r>
            <a:r>
              <a:rPr lang="ru-RU" sz="2400" b="1" dirty="0" smtClean="0"/>
              <a:t>истанционное </a:t>
            </a:r>
            <a:r>
              <a:rPr lang="ru-RU" sz="2400" b="1" dirty="0"/>
              <a:t>тестирование участников на сайте </a:t>
            </a:r>
            <a:r>
              <a:rPr lang="ru-RU" sz="2400" b="1" dirty="0" smtClean="0"/>
              <a:t>Универсиады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796136" y="2551837"/>
            <a:ext cx="28876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Апрель-май</a:t>
            </a:r>
          </a:p>
          <a:p>
            <a:pPr algn="ctr"/>
            <a:r>
              <a:rPr lang="ru-RU" sz="7200" b="1" dirty="0" smtClean="0">
                <a:solidFill>
                  <a:srgbClr val="0070C0"/>
                </a:solidFill>
              </a:rPr>
              <a:t>2018</a:t>
            </a:r>
            <a:endParaRPr lang="ru-RU" sz="7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14436" y="2708921"/>
            <a:ext cx="9175440" cy="8311978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323117"/>
            <a:ext cx="79928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Второй</a:t>
            </a:r>
            <a:r>
              <a:rPr lang="en-US" sz="4000" b="1" dirty="0" smtClean="0">
                <a:solidFill>
                  <a:srgbClr val="ED2781"/>
                </a:solidFill>
                <a:latin typeface="OpEN "/>
              </a:rPr>
              <a:t> </a:t>
            </a:r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этап - </a:t>
            </a:r>
            <a:endParaRPr lang="ru-RU" sz="4000" b="1" dirty="0">
              <a:solidFill>
                <a:srgbClr val="ED2781"/>
              </a:solidFill>
              <a:latin typeface="OpEN "/>
            </a:endParaRPr>
          </a:p>
          <a:p>
            <a:pPr algn="ctr"/>
            <a:r>
              <a:rPr lang="ru-RU" sz="2800" b="1" dirty="0">
                <a:solidFill>
                  <a:srgbClr val="ED2781"/>
                </a:solidFill>
                <a:latin typeface="OpEN "/>
              </a:rPr>
              <a:t>и</a:t>
            </a:r>
            <a:r>
              <a:rPr lang="ru-RU" sz="2800" b="1" dirty="0" smtClean="0">
                <a:solidFill>
                  <a:srgbClr val="ED2781"/>
                </a:solidFill>
                <a:latin typeface="OpEN "/>
              </a:rPr>
              <a:t>нтервью-собеседование</a:t>
            </a:r>
            <a:endParaRPr lang="ru-RU" sz="2800" b="1" dirty="0">
              <a:solidFill>
                <a:srgbClr val="ED2781"/>
              </a:solidFill>
              <a:latin typeface="OpEN 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76056" y="1912335"/>
            <a:ext cx="38884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выявление способностей и предпочтений участников проекта для работы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волонтерами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включение участников проекта в волонтерский отряд XXIX Всемирной Зимней Универсиады 2019 года.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87824" y="4221088"/>
            <a:ext cx="2847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Май</a:t>
            </a:r>
          </a:p>
          <a:p>
            <a:pPr algn="ctr"/>
            <a:r>
              <a:rPr lang="ru-RU" sz="7200" b="1" dirty="0" smtClean="0">
                <a:solidFill>
                  <a:srgbClr val="0070C0"/>
                </a:solidFill>
              </a:rPr>
              <a:t>2018</a:t>
            </a:r>
            <a:endParaRPr lang="ru-RU" sz="72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1760" y="5936290"/>
            <a:ext cx="3960440" cy="1138773"/>
          </a:xfrm>
          <a:prstGeom prst="rect">
            <a:avLst/>
          </a:prstGeom>
          <a:solidFill>
            <a:srgbClr val="ED2781">
              <a:alpha val="0"/>
            </a:srgb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10 </a:t>
            </a:r>
            <a:r>
              <a:rPr lang="ru-RU" dirty="0"/>
              <a:t>инвалидов успешно прошли  </a:t>
            </a:r>
            <a:endParaRPr lang="ru-RU" dirty="0" smtClean="0"/>
          </a:p>
          <a:p>
            <a:pPr lvl="0" algn="ctr"/>
            <a:r>
              <a:rPr lang="ru-RU" dirty="0" smtClean="0"/>
              <a:t>«</a:t>
            </a:r>
            <a:r>
              <a:rPr lang="ru-RU" dirty="0"/>
              <a:t>интервью-собеседование» </a:t>
            </a:r>
            <a:endParaRPr lang="ru-RU" dirty="0" smtClean="0"/>
          </a:p>
          <a:p>
            <a:pPr lvl="0" algn="ctr"/>
            <a:r>
              <a:rPr lang="ru-RU" dirty="0" smtClean="0"/>
              <a:t>и </a:t>
            </a:r>
            <a:r>
              <a:rPr lang="ru-RU" b="1" dirty="0"/>
              <a:t>включены в волонтерский </a:t>
            </a:r>
            <a:r>
              <a:rPr lang="ru-RU" b="1" dirty="0" smtClean="0"/>
              <a:t>отряд</a:t>
            </a:r>
            <a:endParaRPr lang="ru-RU" dirty="0"/>
          </a:p>
          <a:p>
            <a:pPr algn="ctr"/>
            <a:endParaRPr lang="ru-RU" sz="1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54124"/>
            <a:ext cx="3600400" cy="239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 descr="C:\Users\pantyukova92\Desktop\wx1080Ц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5642"/>
            <a:ext cx="1800200" cy="60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3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antyukova92\Desktop\d3052fccf2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3658"/>
            <a:ext cx="9144000" cy="500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омб 3"/>
          <p:cNvSpPr/>
          <p:nvPr/>
        </p:nvSpPr>
        <p:spPr>
          <a:xfrm>
            <a:off x="755576" y="-315416"/>
            <a:ext cx="7632848" cy="7571620"/>
          </a:xfrm>
          <a:prstGeom prst="diamond">
            <a:avLst/>
          </a:prstGeom>
          <a:solidFill>
            <a:schemeClr val="bg1">
              <a:lumMod val="9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353942"/>
            <a:ext cx="79208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spc="-150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Распределение по площадкам</a:t>
            </a:r>
            <a:endParaRPr lang="ru-RU" sz="4000" spc="-150" dirty="0">
              <a:solidFill>
                <a:srgbClr val="ED27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83768" y="1412777"/>
            <a:ext cx="44644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Отделение </a:t>
            </a:r>
            <a:r>
              <a:rPr lang="ru-RU" sz="2400" b="1" dirty="0"/>
              <a:t>упаковки букетов для </a:t>
            </a:r>
            <a:r>
              <a:rPr lang="ru-RU" sz="2400" b="1" dirty="0" smtClean="0"/>
              <a:t>оформления церемоний Универсиады</a:t>
            </a:r>
            <a:endParaRPr lang="en-US" sz="2400" b="1" dirty="0" smtClean="0"/>
          </a:p>
          <a:p>
            <a:r>
              <a:rPr lang="ru-RU" sz="2400" b="1" dirty="0" smtClean="0"/>
              <a:t> </a:t>
            </a:r>
            <a:endParaRPr lang="ru-RU" sz="2400" b="1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Работа </a:t>
            </a:r>
            <a:r>
              <a:rPr lang="ru-RU" sz="2400" b="1" dirty="0"/>
              <a:t>в диспетчерской </a:t>
            </a:r>
            <a:r>
              <a:rPr lang="ru-RU" sz="2400" b="1" dirty="0" smtClean="0"/>
              <a:t>службе </a:t>
            </a:r>
            <a:endParaRPr lang="en-US" sz="2400" b="1" dirty="0" smtClean="0"/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 Работа </a:t>
            </a:r>
            <a:r>
              <a:rPr lang="ru-RU" sz="2400" b="1" dirty="0"/>
              <a:t>в качестве смотрителей по защите бренда Универсиады на объектах </a:t>
            </a: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и другие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265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4716016" y="-187248"/>
            <a:ext cx="8575829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97172" y="18864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Мотивация к участию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7172" y="542583"/>
            <a:ext cx="78312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/>
          </a:p>
          <a:p>
            <a:endParaRPr lang="ru-RU" sz="20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Полная экипировка одежды с символикой Универсиады 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Бесплатный проезд в общественном транспорте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Мобильная связь на период работы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Обеспечение обедом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Подарки от партнёров и спонсоров Универсиады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Билеты на спортивные соревнования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Благодарственная торжественная вечеринка</a:t>
            </a:r>
          </a:p>
          <a:p>
            <a:endParaRPr lang="ru-RU" sz="2400" dirty="0"/>
          </a:p>
        </p:txBody>
      </p:sp>
      <p:pic>
        <p:nvPicPr>
          <p:cNvPr id="7" name="Picture 4" descr="C:\Users\pantyukova92\Desktop\simvolika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14" y="2555290"/>
            <a:ext cx="196496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37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4288412" y="-153081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337955"/>
            <a:ext cx="73892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Третий</a:t>
            </a:r>
            <a:r>
              <a:rPr lang="en-US" sz="4000" b="1" dirty="0" smtClean="0">
                <a:solidFill>
                  <a:srgbClr val="ED2781"/>
                </a:solidFill>
                <a:latin typeface="OpEN "/>
              </a:rPr>
              <a:t> </a:t>
            </a:r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этап -  </a:t>
            </a:r>
          </a:p>
          <a:p>
            <a:pPr algn="ctr"/>
            <a:r>
              <a:rPr lang="ru-RU" sz="2800" b="1" dirty="0" smtClean="0">
                <a:solidFill>
                  <a:srgbClr val="ED2781"/>
                </a:solidFill>
                <a:latin typeface="OpEN "/>
              </a:rPr>
              <a:t>основной</a:t>
            </a:r>
            <a:endParaRPr lang="ru-RU" sz="2800" b="1" dirty="0">
              <a:solidFill>
                <a:srgbClr val="ED2781"/>
              </a:solidFill>
              <a:latin typeface="OpEN "/>
            </a:endParaRPr>
          </a:p>
        </p:txBody>
      </p:sp>
      <p:pic>
        <p:nvPicPr>
          <p:cNvPr id="102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049" y="5160626"/>
            <a:ext cx="2232248" cy="8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95536" y="1628800"/>
            <a:ext cx="5040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2400" b="1" dirty="0" smtClean="0"/>
              <a:t>Работа </a:t>
            </a:r>
            <a:r>
              <a:rPr lang="ru-RU" sz="2400" b="1" dirty="0"/>
              <a:t>студентов и школьников с ограниченными возможностями здоровья в качестве волонтеров в период подготовки и проведения XXIX Всемирной Зимней Универсиады 2019 </a:t>
            </a:r>
            <a:r>
              <a:rPr lang="ru-RU" sz="2400" b="1" dirty="0" smtClean="0"/>
              <a:t>года</a:t>
            </a:r>
            <a:endParaRPr lang="ru-RU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580112" y="2551837"/>
            <a:ext cx="28876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Февраль -март</a:t>
            </a:r>
          </a:p>
          <a:p>
            <a:pPr algn="ctr"/>
            <a:r>
              <a:rPr lang="ru-RU" sz="7200" b="1" dirty="0" smtClean="0">
                <a:solidFill>
                  <a:srgbClr val="0070C0"/>
                </a:solidFill>
              </a:rPr>
              <a:t>2018</a:t>
            </a:r>
            <a:endParaRPr lang="ru-RU" sz="7200" b="1" dirty="0">
              <a:solidFill>
                <a:srgbClr val="0070C0"/>
              </a:solidFill>
            </a:endParaRPr>
          </a:p>
        </p:txBody>
      </p:sp>
      <p:pic>
        <p:nvPicPr>
          <p:cNvPr id="1028" name="Picture 4" descr="http://god2019.net/Photo/Photo/volontery_universiad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3"/>
            <a:ext cx="4207701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4283968" y="-315416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323117"/>
            <a:ext cx="66247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OpEN "/>
              </a:rPr>
              <a:t>Четвертый этап - </a:t>
            </a:r>
          </a:p>
          <a:p>
            <a:pPr algn="ctr"/>
            <a:r>
              <a:rPr lang="ru-RU" sz="2800" dirty="0" smtClean="0">
                <a:solidFill>
                  <a:srgbClr val="ED2781"/>
                </a:solidFill>
                <a:latin typeface="OpEN "/>
              </a:rPr>
              <a:t>заключительный</a:t>
            </a:r>
            <a:endParaRPr lang="ru-RU" sz="2800" dirty="0">
              <a:solidFill>
                <a:srgbClr val="ED2781"/>
              </a:solidFill>
              <a:latin typeface="OpEN "/>
            </a:endParaRPr>
          </a:p>
        </p:txBody>
      </p:sp>
      <p:pic>
        <p:nvPicPr>
          <p:cNvPr id="102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013176"/>
            <a:ext cx="1868728" cy="62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39552" y="1556792"/>
            <a:ext cx="56886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2800" b="1" dirty="0"/>
              <a:t>подведение итогов, проведение круглого стола с участниками </a:t>
            </a:r>
            <a:r>
              <a:rPr lang="ru-RU" sz="2800" b="1" dirty="0" smtClean="0"/>
              <a:t>проекта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2800" b="1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800" b="1" dirty="0"/>
              <a:t>оценка результативности и эффективности </a:t>
            </a:r>
            <a:r>
              <a:rPr lang="ru-RU" sz="2800" b="1" dirty="0" smtClean="0"/>
              <a:t>проекта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2800" b="1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800" b="1" dirty="0"/>
              <a:t>размещение информации о реализации пилотного проекта в средствах массовой </a:t>
            </a:r>
            <a:r>
              <a:rPr lang="ru-RU" sz="2800" b="1" dirty="0" smtClean="0"/>
              <a:t>информации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580112" y="2551837"/>
            <a:ext cx="28876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Март</a:t>
            </a:r>
          </a:p>
          <a:p>
            <a:pPr algn="ctr"/>
            <a:r>
              <a:rPr lang="ru-RU" sz="7200" b="1" dirty="0" smtClean="0">
                <a:solidFill>
                  <a:srgbClr val="0070C0"/>
                </a:solidFill>
              </a:rPr>
              <a:t>2018</a:t>
            </a:r>
            <a:endParaRPr lang="ru-RU" sz="7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ntyukova92\Desktop\eoFPp_slG6M20170919-25-17t6ef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7" t="5710" r="1573" b="5723"/>
          <a:stretch/>
        </p:blipFill>
        <p:spPr bwMode="auto">
          <a:xfrm>
            <a:off x="-22384" y="1017572"/>
            <a:ext cx="9166383" cy="619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Ромб 10"/>
          <p:cNvSpPr/>
          <p:nvPr/>
        </p:nvSpPr>
        <p:spPr>
          <a:xfrm>
            <a:off x="107504" y="963280"/>
            <a:ext cx="9144000" cy="6087055"/>
          </a:xfrm>
          <a:prstGeom prst="diamond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260647"/>
            <a:ext cx="766457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spc="-150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Ожидаемые результаты</a:t>
            </a:r>
            <a:endParaRPr lang="ru-RU" sz="4000" spc="-150" dirty="0">
              <a:solidFill>
                <a:srgbClr val="ED27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3" y="1988840"/>
            <a:ext cx="3672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Wingdings" pitchFamily="2" charset="2"/>
              <a:buChar char="ü"/>
            </a:pPr>
            <a:r>
              <a:rPr lang="ru-RU" sz="2400" b="1" dirty="0" smtClean="0"/>
              <a:t>Интеграция инвалидов в общество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4221088"/>
            <a:ext cx="48245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Wingdings" pitchFamily="2" charset="2"/>
              <a:buChar char="ü"/>
            </a:pPr>
            <a:r>
              <a:rPr lang="ru-RU" sz="2400" b="1" dirty="0"/>
              <a:t>опыт общения международного </a:t>
            </a:r>
          </a:p>
          <a:p>
            <a:pPr lvl="0" algn="ctr"/>
            <a:r>
              <a:rPr lang="ru-RU" sz="2400" b="1" dirty="0"/>
              <a:t>масштаба для волонтёров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2819836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Wingdings" pitchFamily="2" charset="2"/>
              <a:buChar char="ü"/>
            </a:pPr>
            <a:r>
              <a:rPr lang="ru-RU" sz="2400" b="1" dirty="0"/>
              <a:t>приобретение </a:t>
            </a:r>
            <a:r>
              <a:rPr lang="ru-RU" sz="2400" b="1" dirty="0" smtClean="0"/>
              <a:t>участниками определенных </a:t>
            </a:r>
            <a:r>
              <a:rPr lang="ru-RU" sz="2400" b="1" dirty="0"/>
              <a:t>профессиональных </a:t>
            </a:r>
            <a:r>
              <a:rPr lang="ru-RU" sz="2400" b="1" dirty="0" smtClean="0"/>
              <a:t>навыков</a:t>
            </a:r>
            <a:endParaRPr lang="ru-RU" sz="2400" b="1" dirty="0"/>
          </a:p>
          <a:p>
            <a:endParaRPr lang="ru-RU" dirty="0"/>
          </a:p>
        </p:txBody>
      </p:sp>
      <p:pic>
        <p:nvPicPr>
          <p:cNvPr id="8" name="Picture 3" descr="C:\Users\pantyukova92\Desktop\wx1080Ц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404" y="5808933"/>
            <a:ext cx="1800200" cy="60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0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4849" y="4809954"/>
            <a:ext cx="7415598" cy="1368153"/>
          </a:xfrm>
          <a:prstGeom prst="rect">
            <a:avLst/>
          </a:prstGeom>
          <a:solidFill>
            <a:srgbClr val="ED2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/>
              <a:t>«Почему бы не попробовать свои силы в этом масштабном </a:t>
            </a:r>
            <a:endParaRPr lang="ru-RU" sz="1600" b="1" i="1" dirty="0" smtClean="0"/>
          </a:p>
          <a:p>
            <a:r>
              <a:rPr lang="ru-RU" sz="1600" b="1" i="1" dirty="0" smtClean="0"/>
              <a:t>мероприятии</a:t>
            </a:r>
            <a:r>
              <a:rPr lang="ru-RU" sz="1600" b="1" i="1" dirty="0"/>
              <a:t>? Что-то новое для себя узнать, посмотреть </a:t>
            </a:r>
            <a:endParaRPr lang="ru-RU" sz="1600" b="1" i="1" dirty="0" smtClean="0"/>
          </a:p>
          <a:p>
            <a:r>
              <a:rPr lang="ru-RU" sz="1600" b="1" i="1" dirty="0" smtClean="0"/>
              <a:t>на </a:t>
            </a:r>
            <a:r>
              <a:rPr lang="ru-RU" sz="1600" b="1" i="1" dirty="0"/>
              <a:t>спортсменов вживую, а не как обычно – по телевизору»</a:t>
            </a:r>
            <a:endParaRPr lang="ru-RU" sz="1600" b="1" dirty="0"/>
          </a:p>
        </p:txBody>
      </p:sp>
      <p:sp>
        <p:nvSpPr>
          <p:cNvPr id="4" name="Ромб 3"/>
          <p:cNvSpPr/>
          <p:nvPr/>
        </p:nvSpPr>
        <p:spPr>
          <a:xfrm>
            <a:off x="4575868" y="-188582"/>
            <a:ext cx="8575829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97172" y="18864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Освещение в СМИ</a:t>
            </a:r>
          </a:p>
        </p:txBody>
      </p:sp>
      <p:pic>
        <p:nvPicPr>
          <p:cNvPr id="102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420" y="6257933"/>
            <a:ext cx="1800200" cy="60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4849" y="2525073"/>
            <a:ext cx="49432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Статья «Избавиться от преград и помогать другим»: </a:t>
            </a:r>
            <a:r>
              <a:rPr lang="ru-RU" b="1" dirty="0" smtClean="0"/>
              <a:t>волонтёры </a:t>
            </a:r>
            <a:r>
              <a:rPr lang="ru-RU" b="1" dirty="0"/>
              <a:t>Универсиады выходят на новый уровень </a:t>
            </a:r>
            <a:endParaRPr lang="ru-RU" b="1" dirty="0" smtClean="0"/>
          </a:p>
          <a:p>
            <a:pPr algn="ctr"/>
            <a:r>
              <a:rPr lang="ru-RU" sz="1400" u="sng" dirty="0">
                <a:hlinkClick r:id="rId3"/>
              </a:rPr>
              <a:t>http://</a:t>
            </a:r>
            <a:r>
              <a:rPr lang="ru-RU" sz="1400" u="sng" dirty="0" smtClean="0">
                <a:hlinkClick r:id="rId3"/>
              </a:rPr>
              <a:t>newslab.ru/article/843225</a:t>
            </a:r>
            <a:r>
              <a:rPr lang="ru-RU" sz="1400" u="sng" dirty="0" smtClean="0"/>
              <a:t> 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04848" y="1566083"/>
            <a:ext cx="597080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Сюжет на телеканале «Прима ТВ»: </a:t>
            </a:r>
          </a:p>
          <a:p>
            <a:r>
              <a:rPr lang="en-US" sz="1400" dirty="0">
                <a:hlinkClick r:id="rId4"/>
              </a:rPr>
              <a:t>http://www.prima-tv.ru/news/sport/48245-kak_stat_volonterom_universiady/</a:t>
            </a:r>
            <a:r>
              <a:rPr lang="ru-RU" sz="1400" dirty="0"/>
              <a:t> </a:t>
            </a:r>
          </a:p>
          <a:p>
            <a:endParaRPr lang="ru-RU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97172" y="4042728"/>
            <a:ext cx="4100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Электронный журнал «Регион – 24»</a:t>
            </a:r>
          </a:p>
          <a:p>
            <a:pPr algn="ctr"/>
            <a:r>
              <a:rPr lang="ru-RU" b="1" dirty="0" smtClean="0"/>
              <a:t> (Сентябрь, 2018). </a:t>
            </a:r>
            <a:endParaRPr lang="ru-RU" dirty="0"/>
          </a:p>
        </p:txBody>
      </p:sp>
      <p:pic>
        <p:nvPicPr>
          <p:cNvPr id="14" name="Picture 8" descr="\\FILESERVER-92\For_All\Отдел правовой, кадровой и АХР\Пантюкова\Прусова О.С\Фото\Без имени-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3" r="-9393"/>
          <a:stretch/>
        </p:blipFill>
        <p:spPr bwMode="auto">
          <a:xfrm>
            <a:off x="6042798" y="2657235"/>
            <a:ext cx="3101202" cy="201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08889" y="4814835"/>
            <a:ext cx="275559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/>
                </a:solidFill>
                <a:latin typeface="OpEN "/>
              </a:rPr>
              <a:t>Алексей Чистяков</a:t>
            </a:r>
            <a:endParaRPr lang="en-US" b="1" dirty="0" smtClean="0">
              <a:solidFill>
                <a:schemeClr val="accent1"/>
              </a:solidFill>
              <a:latin typeface="OpEN "/>
            </a:endParaRPr>
          </a:p>
          <a:p>
            <a:pPr algn="r"/>
            <a:r>
              <a:rPr lang="ru-RU" sz="1050" b="1" dirty="0" smtClean="0">
                <a:solidFill>
                  <a:schemeClr val="accent1"/>
                </a:solidFill>
                <a:latin typeface="OpEN "/>
              </a:rPr>
              <a:t>вместе с мамой участвует в проекте</a:t>
            </a:r>
            <a:endParaRPr lang="ru-RU" sz="1050" b="1" dirty="0">
              <a:solidFill>
                <a:schemeClr val="accent1"/>
              </a:solidFill>
              <a:latin typeface="OpEN "/>
            </a:endParaRPr>
          </a:p>
        </p:txBody>
      </p:sp>
    </p:spTree>
    <p:extLst>
      <p:ext uri="{BB962C8B-B14F-4D97-AF65-F5344CB8AC3E}">
        <p14:creationId xmlns:p14="http://schemas.microsoft.com/office/powerpoint/2010/main" val="75905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pantyukova92\Desktop\e0ce8c22d8f4433af9d06a81a56312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7" y="1268760"/>
            <a:ext cx="8904287" cy="522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омб 3"/>
          <p:cNvSpPr/>
          <p:nvPr/>
        </p:nvSpPr>
        <p:spPr>
          <a:xfrm>
            <a:off x="306059" y="1124744"/>
            <a:ext cx="8575829" cy="7958304"/>
          </a:xfrm>
          <a:prstGeom prst="diamond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188639"/>
            <a:ext cx="8839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ED2781"/>
                </a:solidFill>
                <a:latin typeface="Arial" pitchFamily="34" charset="0"/>
                <a:cs typeface="Arial" pitchFamily="34" charset="0"/>
              </a:rPr>
              <a:t>Благодарим за сотрудничество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55776" y="2204864"/>
            <a:ext cx="4248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Дирекцию </a:t>
            </a:r>
            <a:r>
              <a:rPr lang="ru-RU" sz="2400" b="1" dirty="0"/>
              <a:t>Универсиады</a:t>
            </a:r>
            <a:endParaRPr lang="ru-RU" sz="24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2924944"/>
            <a:ext cx="67687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Общероссийскую общественную организацию </a:t>
            </a:r>
            <a:r>
              <a:rPr lang="ru-RU" sz="2400" b="1" dirty="0"/>
              <a:t>инвалидов </a:t>
            </a:r>
            <a:r>
              <a:rPr lang="ru-RU" sz="2400" b="1" dirty="0" smtClean="0"/>
              <a:t>«</a:t>
            </a:r>
            <a:r>
              <a:rPr lang="ru-RU" sz="2400" b="1" dirty="0"/>
              <a:t>Всероссийское общество глухих» </a:t>
            </a:r>
            <a:endParaRPr lang="ru-RU" sz="2400" b="1" dirty="0" smtClean="0"/>
          </a:p>
          <a:p>
            <a:r>
              <a:rPr lang="ru-RU" sz="2400" b="1" dirty="0" smtClean="0"/>
              <a:t>    г</a:t>
            </a:r>
            <a:r>
              <a:rPr lang="ru-RU" sz="2400" b="1" dirty="0"/>
              <a:t>. Красноярска в лице председателя </a:t>
            </a:r>
            <a:endParaRPr lang="ru-RU" sz="2400" b="1" dirty="0" smtClean="0"/>
          </a:p>
          <a:p>
            <a:r>
              <a:rPr lang="ru-RU" sz="2400" b="1" dirty="0" smtClean="0"/>
              <a:t>    ЧЕНСКОГО </a:t>
            </a:r>
            <a:r>
              <a:rPr lang="ru-RU" sz="2400" b="1" dirty="0"/>
              <a:t>Владимира </a:t>
            </a:r>
            <a:r>
              <a:rPr lang="ru-RU" sz="2400" b="1" dirty="0" smtClean="0"/>
              <a:t>Ивановича</a:t>
            </a:r>
          </a:p>
          <a:p>
            <a:endParaRPr lang="ru-RU" sz="2400" b="1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dirty="0" smtClean="0"/>
              <a:t>Граждан с ограниченными возможностями здоровья – участников проекта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400" b="1" dirty="0"/>
          </a:p>
          <a:p>
            <a:pPr marL="285750" indent="-285750">
              <a:buFont typeface="Wingdings" pitchFamily="2" charset="2"/>
              <a:buChar char="ü"/>
            </a:pPr>
            <a:endParaRPr lang="ru-RU" b="1" dirty="0" smtClean="0"/>
          </a:p>
        </p:txBody>
      </p:sp>
      <p:pic>
        <p:nvPicPr>
          <p:cNvPr id="7" name="Picture 3" descr="C:\Users\pantyukova92\Desktop\wx1080Ц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891503"/>
            <a:ext cx="1800200" cy="60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87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916832"/>
            <a:ext cx="8389440" cy="2826025"/>
          </a:xfrm>
          <a:prstGeom prst="rect">
            <a:avLst/>
          </a:prstGeom>
          <a:solidFill>
            <a:srgbClr val="ED2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>
            <a:off x="5004048" y="-315416"/>
            <a:ext cx="9015771" cy="7704856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262358" y="2606569"/>
            <a:ext cx="4752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3358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469</Words>
  <Application>Microsoft Office PowerPoint</Application>
  <PresentationFormat>Экран (4:3)</PresentationFormat>
  <Paragraphs>112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Пантюкова Юлия Сергеевна</dc:creator>
  <cp:lastModifiedBy>Джамбова Ольга Анатольевна</cp:lastModifiedBy>
  <cp:revision>51</cp:revision>
  <dcterms:created xsi:type="dcterms:W3CDTF">2018-08-14T08:43:23Z</dcterms:created>
  <dcterms:modified xsi:type="dcterms:W3CDTF">2018-08-20T04:51:17Z</dcterms:modified>
</cp:coreProperties>
</file>