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323" r:id="rId5"/>
    <p:sldId id="324" r:id="rId6"/>
    <p:sldId id="325" r:id="rId7"/>
    <p:sldId id="326" r:id="rId8"/>
    <p:sldId id="328" r:id="rId9"/>
    <p:sldId id="329" r:id="rId10"/>
    <p:sldId id="264" r:id="rId11"/>
    <p:sldId id="272" r:id="rId12"/>
    <p:sldId id="314" r:id="rId13"/>
    <p:sldId id="263" r:id="rId14"/>
    <p:sldId id="270" r:id="rId15"/>
    <p:sldId id="271" r:id="rId16"/>
    <p:sldId id="330" r:id="rId17"/>
    <p:sldId id="273" r:id="rId18"/>
    <p:sldId id="319" r:id="rId19"/>
    <p:sldId id="262" r:id="rId20"/>
    <p:sldId id="275" r:id="rId21"/>
    <p:sldId id="276" r:id="rId22"/>
    <p:sldId id="322" r:id="rId23"/>
    <p:sldId id="331" r:id="rId24"/>
    <p:sldId id="294" r:id="rId25"/>
    <p:sldId id="288" r:id="rId26"/>
    <p:sldId id="290" r:id="rId27"/>
    <p:sldId id="291" r:id="rId28"/>
    <p:sldId id="281" r:id="rId29"/>
    <p:sldId id="295" r:id="rId30"/>
    <p:sldId id="292" r:id="rId31"/>
    <p:sldId id="311" r:id="rId32"/>
    <p:sldId id="296" r:id="rId33"/>
    <p:sldId id="304" r:id="rId34"/>
    <p:sldId id="305" r:id="rId35"/>
    <p:sldId id="297" r:id="rId36"/>
    <p:sldId id="293" r:id="rId37"/>
    <p:sldId id="298" r:id="rId38"/>
    <p:sldId id="332" r:id="rId39"/>
    <p:sldId id="321" r:id="rId40"/>
    <p:sldId id="320" r:id="rId41"/>
    <p:sldId id="333" r:id="rId42"/>
    <p:sldId id="334" r:id="rId43"/>
    <p:sldId id="335" r:id="rId44"/>
    <p:sldId id="336" r:id="rId45"/>
    <p:sldId id="337" r:id="rId46"/>
    <p:sldId id="302" r:id="rId47"/>
    <p:sldId id="303" r:id="rId48"/>
    <p:sldId id="315" r:id="rId49"/>
    <p:sldId id="307" r:id="rId50"/>
    <p:sldId id="309" r:id="rId51"/>
    <p:sldId id="339" r:id="rId52"/>
    <p:sldId id="338" r:id="rId5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33"/>
    <a:srgbClr val="333300"/>
    <a:srgbClr val="669900"/>
    <a:srgbClr val="4D4D4D"/>
    <a:srgbClr val="333333"/>
    <a:srgbClr val="666633"/>
    <a:srgbClr val="FF6600"/>
    <a:srgbClr val="5F5F5F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CBFEC-35C7-4D46-B76D-B7004ED64826}" type="datetimeFigureOut">
              <a:rPr lang="ru-RU" smtClean="0"/>
              <a:pPr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75794-41D9-4E31-8B7F-C0E8F73388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1720" y="3515524"/>
            <a:ext cx="5544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9933"/>
                </a:solidFill>
                <a:latin typeface="Times New Roman" pitchFamily="18" charset="0"/>
                <a:cs typeface="Times New Roman" pitchFamily="18" charset="0"/>
              </a:rPr>
              <a:t>Мир природы, открытый для всех</a:t>
            </a:r>
            <a:endParaRPr lang="ru-RU" sz="4800" b="1" dirty="0">
              <a:solidFill>
                <a:srgbClr val="FF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5157192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333333"/>
                </a:solidFill>
              </a:rPr>
              <a:t>А. Ю. </a:t>
            </a:r>
            <a:r>
              <a:rPr lang="ru-RU" sz="2000" b="1" dirty="0" err="1" smtClean="0">
                <a:solidFill>
                  <a:srgbClr val="333333"/>
                </a:solidFill>
              </a:rPr>
              <a:t>Семенкевич</a:t>
            </a:r>
            <a:endParaRPr lang="ru-RU" sz="2000" b="1" dirty="0" smtClean="0">
              <a:solidFill>
                <a:srgbClr val="333333"/>
              </a:solidFill>
            </a:endParaRPr>
          </a:p>
          <a:p>
            <a:pPr algn="r"/>
            <a:r>
              <a:rPr lang="ru-RU" sz="2000" b="1" dirty="0" smtClean="0">
                <a:solidFill>
                  <a:srgbClr val="333333"/>
                </a:solidFill>
              </a:rPr>
              <a:t>Руководитель управления социальной защиты </a:t>
            </a:r>
          </a:p>
          <a:p>
            <a:pPr algn="r"/>
            <a:r>
              <a:rPr lang="ru-RU" sz="2000" b="1" dirty="0" smtClean="0">
                <a:solidFill>
                  <a:srgbClr val="333333"/>
                </a:solidFill>
              </a:rPr>
              <a:t>населения Свердловского района</a:t>
            </a:r>
          </a:p>
          <a:p>
            <a:pPr algn="r"/>
            <a:endParaRPr lang="ru-RU" sz="2000" b="1" dirty="0">
              <a:solidFill>
                <a:srgbClr val="333333"/>
              </a:solidFill>
              <a:latin typeface="a_AvanteBs" pitchFamily="34" charset="-52"/>
            </a:endParaRPr>
          </a:p>
        </p:txBody>
      </p:sp>
      <p:pic>
        <p:nvPicPr>
          <p:cNvPr id="1026" name="Picture 2" descr="C:\Мои полученные файлы\листик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6400710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260648"/>
            <a:ext cx="89227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rgbClr val="669900"/>
                </a:solidFill>
                <a:latin typeface="Times New Roman" pitchFamily="18" charset="0"/>
                <a:cs typeface="Times New Roman" pitchFamily="18" charset="0"/>
              </a:rPr>
              <a:t>Проект «Мир природы, открытый для всех»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28800"/>
            <a:ext cx="5580112" cy="1006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333333"/>
                </a:solidFill>
              </a:rPr>
              <a:t>управление социальной защиты населения администрации Свердловского района </a:t>
            </a:r>
          </a:p>
          <a:p>
            <a:pPr algn="r"/>
            <a:r>
              <a:rPr lang="ru-RU" sz="2000" b="1" dirty="0" smtClean="0">
                <a:solidFill>
                  <a:srgbClr val="333333"/>
                </a:solidFill>
              </a:rPr>
              <a:t>в городе Красноярске </a:t>
            </a:r>
            <a:endParaRPr lang="ru-RU" sz="2000" b="1" dirty="0">
              <a:solidFill>
                <a:srgbClr val="33333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212976"/>
            <a:ext cx="565212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</a:rPr>
              <a:t> ГПЗ «Столбы»</a:t>
            </a:r>
          </a:p>
          <a:p>
            <a:pPr algn="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</a:rPr>
              <a:t> Парк флоры и фауны «Роев Ручей»</a:t>
            </a:r>
          </a:p>
          <a:p>
            <a:pPr algn="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</a:rPr>
              <a:t> «КЦСОН Свердловского района»</a:t>
            </a:r>
          </a:p>
          <a:p>
            <a:pPr algn="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</a:rPr>
              <a:t> «Красноярский спортивно-туристский центр»</a:t>
            </a:r>
          </a:p>
          <a:p>
            <a:pPr algn="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</a:rPr>
              <a:t> ГЦСОН «Родник»</a:t>
            </a:r>
          </a:p>
          <a:p>
            <a:pPr algn="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</a:rPr>
              <a:t> Конный клуб «Каприоль» </a:t>
            </a:r>
          </a:p>
          <a:p>
            <a:pPr algn="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</a:rPr>
              <a:t> МО «Всероссийского общества инвалидов»</a:t>
            </a:r>
          </a:p>
          <a:p>
            <a:pPr algn="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333333"/>
                </a:solidFill>
              </a:rPr>
              <a:t> МО «Всероссийского общества слепых»</a:t>
            </a:r>
          </a:p>
          <a:p>
            <a:pPr algn="r">
              <a:buFont typeface="Arial" pitchFamily="34" charset="0"/>
              <a:buChar char="•"/>
            </a:pPr>
            <a:r>
              <a:rPr lang="ru-RU" sz="2000" b="1" dirty="0" smtClean="0"/>
              <a:t> </a:t>
            </a:r>
            <a:r>
              <a:rPr lang="ru-RU" sz="1900" b="1" dirty="0" smtClean="0"/>
              <a:t>Центр занятости населения Свердловского района</a:t>
            </a:r>
          </a:p>
          <a:p>
            <a:pPr algn="r">
              <a:buFont typeface="Arial" pitchFamily="34" charset="0"/>
              <a:buChar char="•"/>
            </a:pPr>
            <a:r>
              <a:rPr lang="ru-RU" sz="1900" b="1" dirty="0" smtClean="0"/>
              <a:t> Научный сотрудник МГУ им. В. Ломоносова </a:t>
            </a:r>
            <a:endParaRPr lang="en-US" sz="1900" b="1" dirty="0" smtClean="0"/>
          </a:p>
          <a:p>
            <a:pPr algn="r"/>
            <a:r>
              <a:rPr lang="ru-RU" sz="1900" b="1" dirty="0" smtClean="0"/>
              <a:t>В.П. Чижова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196752"/>
            <a:ext cx="5580112" cy="360040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</a:rPr>
              <a:t>Разработчик</a:t>
            </a:r>
          </a:p>
        </p:txBody>
      </p:sp>
      <p:pic>
        <p:nvPicPr>
          <p:cNvPr id="8" name="Рисунок 7" descr="fs1000x800px-Zapovednik_Stolby_15.jpg"/>
          <p:cNvPicPr>
            <a:picLocks noChangeAspect="1"/>
          </p:cNvPicPr>
          <p:nvPr/>
        </p:nvPicPr>
        <p:blipFill>
          <a:blip r:embed="rId2" cstate="print"/>
          <a:srcRect l="2539" t="4063" r="3522" b="3286"/>
          <a:stretch>
            <a:fillRect/>
          </a:stretch>
        </p:blipFill>
        <p:spPr>
          <a:xfrm>
            <a:off x="5796136" y="1529323"/>
            <a:ext cx="3168352" cy="4491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2780928"/>
            <a:ext cx="5580112" cy="360040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</a:rPr>
              <a:t>Партнеры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9512" y="188640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Сотрудничество с Государственным природным заповедником «Столбы»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2852936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Организация различных </a:t>
            </a:r>
            <a:r>
              <a:rPr lang="ru-RU" sz="2400" b="1" dirty="0" err="1" smtClean="0"/>
              <a:t>эко-познавательных</a:t>
            </a:r>
            <a:r>
              <a:rPr lang="ru-RU" sz="2400" b="1" dirty="0" smtClean="0"/>
              <a:t> и оздоровительных мероприятий для людей старшего возраста, инвалидов, семей с детьми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5157192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Работа по адаптации инфраструктуры заповедника с участием граждан с ограниченными возможностями здоровья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528" y="2132856"/>
            <a:ext cx="2416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9933"/>
                </a:solidFill>
              </a:rPr>
              <a:t>с 2005 года</a:t>
            </a:r>
            <a:endParaRPr lang="ru-RU" sz="3600" b="1" dirty="0">
              <a:solidFill>
                <a:srgbClr val="FF993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4293096"/>
            <a:ext cx="2416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9933"/>
                </a:solidFill>
              </a:rPr>
              <a:t>с 2016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764704"/>
            <a:ext cx="813690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«Лечит болезни врач, но излечивает природа».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Гиппократ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0648"/>
            <a:ext cx="8532440" cy="504056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«Мир природы, открытый для всех»</a:t>
            </a:r>
          </a:p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192.168.96.15\APXuB_foto\2018\2018_06_26_Роев ручей\DSC_33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348880"/>
            <a:ext cx="6396793" cy="4248472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4437112"/>
            <a:ext cx="3995936" cy="432048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_AntiqueTradyNr" pitchFamily="18" charset="-52"/>
              </a:rPr>
              <a:t>Потребности: </a:t>
            </a:r>
            <a:endParaRPr lang="ru-RU" sz="3600" b="1" dirty="0" smtClean="0">
              <a:solidFill>
                <a:schemeClr val="bg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148064" y="980728"/>
            <a:ext cx="3096344" cy="3240360"/>
          </a:xfrm>
          <a:prstGeom prst="ellipse">
            <a:avLst/>
          </a:prstGeom>
          <a:solidFill>
            <a:srgbClr val="5F5F5F"/>
          </a:solidFill>
          <a:ln w="5080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51520" y="116632"/>
            <a:ext cx="8568952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FF99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Актуальность и важность проекта</a:t>
            </a:r>
          </a:p>
        </p:txBody>
      </p:sp>
      <p:sp>
        <p:nvSpPr>
          <p:cNvPr id="15" name="Овал 14"/>
          <p:cNvSpPr/>
          <p:nvPr/>
        </p:nvSpPr>
        <p:spPr>
          <a:xfrm>
            <a:off x="899592" y="908720"/>
            <a:ext cx="3528392" cy="3384376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292080" y="1368058"/>
            <a:ext cx="27363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Свердловском районе проживает </a:t>
            </a:r>
            <a:r>
              <a:rPr lang="ru-RU" sz="2800" b="1" dirty="0" smtClean="0">
                <a:solidFill>
                  <a:schemeClr val="bg1"/>
                </a:solidFill>
              </a:rPr>
              <a:t>9018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граждан с ограниченными возможностями здоровья, в том числе </a:t>
            </a:r>
            <a:r>
              <a:rPr lang="ru-RU" sz="2800" b="1" dirty="0" smtClean="0">
                <a:solidFill>
                  <a:schemeClr val="bg1"/>
                </a:solidFill>
              </a:rPr>
              <a:t>456</a:t>
            </a:r>
            <a:r>
              <a:rPr lang="ru-RU" sz="2000" dirty="0" smtClean="0">
                <a:solidFill>
                  <a:schemeClr val="bg1"/>
                </a:solidFill>
              </a:rPr>
              <a:t> детей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1340768"/>
            <a:ext cx="352839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Красноярске  </a:t>
            </a:r>
            <a:r>
              <a:rPr lang="ru-RU" sz="2000" dirty="0" smtClean="0">
                <a:solidFill>
                  <a:schemeClr val="bg1"/>
                </a:solidFill>
              </a:rPr>
              <a:t>проживает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59245 </a:t>
            </a:r>
            <a:r>
              <a:rPr lang="ru-RU" sz="2000" dirty="0" smtClean="0">
                <a:solidFill>
                  <a:schemeClr val="bg1"/>
                </a:solidFill>
              </a:rPr>
              <a:t>граждан </a:t>
            </a:r>
            <a:r>
              <a:rPr lang="ru-RU" sz="2000" smtClean="0">
                <a:solidFill>
                  <a:schemeClr val="bg1"/>
                </a:solidFill>
              </a:rPr>
              <a:t>с ограниченными </a:t>
            </a:r>
            <a:r>
              <a:rPr lang="ru-RU" sz="2000" dirty="0" smtClean="0">
                <a:solidFill>
                  <a:schemeClr val="bg1"/>
                </a:solidFill>
              </a:rPr>
              <a:t>возможностями здоровья,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из них </a:t>
            </a:r>
            <a:r>
              <a:rPr lang="ru-RU" sz="2800" b="1" dirty="0" smtClean="0">
                <a:solidFill>
                  <a:schemeClr val="bg1"/>
                </a:solidFill>
              </a:rPr>
              <a:t>3359</a:t>
            </a:r>
            <a:r>
              <a:rPr lang="ru-RU" sz="2000" dirty="0" smtClean="0">
                <a:solidFill>
                  <a:schemeClr val="bg1"/>
                </a:solidFill>
              </a:rPr>
              <a:t> детей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4355976" y="3645024"/>
            <a:ext cx="1152128" cy="648072"/>
          </a:xfrm>
          <a:prstGeom prst="line">
            <a:avLst/>
          </a:prstGeom>
          <a:ln w="50800">
            <a:solidFill>
              <a:srgbClr val="66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491880" y="3501008"/>
            <a:ext cx="864096" cy="792088"/>
          </a:xfrm>
          <a:prstGeom prst="line">
            <a:avLst/>
          </a:prstGeom>
          <a:ln w="50800">
            <a:solidFill>
              <a:srgbClr val="66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11560" y="4955684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400" b="1" dirty="0" smtClean="0"/>
              <a:t> вести активный образ жизни; 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dirty="0" smtClean="0"/>
              <a:t> общаться с природой; 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dirty="0" smtClean="0"/>
              <a:t> участвовать в организованных групповых мероприятиях;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dirty="0" smtClean="0"/>
              <a:t> расширять свои социальные контакты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7944" y="404664"/>
            <a:ext cx="5076056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Численность инвалидов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39552" y="1196752"/>
          <a:ext cx="8136903" cy="5040560"/>
        </p:xfrm>
        <a:graphic>
          <a:graphicData uri="http://schemas.openxmlformats.org/drawingml/2006/table">
            <a:tbl>
              <a:tblPr/>
              <a:tblGrid>
                <a:gridCol w="2069081"/>
                <a:gridCol w="2069081"/>
                <a:gridCol w="2061383"/>
                <a:gridCol w="1937358"/>
              </a:tblGrid>
              <a:tr h="38773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Категория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Город Красноярск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Свердловский район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32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инвалидов,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детей-инвалидов,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Количество инвалидов старше 18 лет,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09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 нарушением опорно-двигательного аппарата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5761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807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из них: используют для передвижения кресло-коляску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i="1">
                          <a:latin typeface="Times New Roman"/>
                          <a:ea typeface="Times New Roman"/>
                          <a:cs typeface="Times New Roman"/>
                        </a:rPr>
                        <a:t>2508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276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47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 нарушением органов зрения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2479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332657"/>
            <a:ext cx="89227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rgbClr val="669900"/>
                </a:solidFill>
                <a:latin typeface="Times New Roman" pitchFamily="18" charset="0"/>
                <a:cs typeface="Times New Roman" pitchFamily="18" charset="0"/>
              </a:rPr>
              <a:t>Проект «Мир природы, открытый для всех»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1412776"/>
            <a:ext cx="4788024" cy="360040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</a:rPr>
              <a:t>Целевая группа: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191683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b="1" dirty="0" smtClean="0"/>
              <a:t>Инвалиды с нарушением опорно-двигательного аппарата и органов зрения, в том числе дети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3356992"/>
            <a:ext cx="4788024" cy="360040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</a:rPr>
              <a:t>Проведен опрос: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5977" y="3789040"/>
            <a:ext cx="46805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/>
              <a:t>Желают участвовать в проекте:</a:t>
            </a:r>
          </a:p>
          <a:p>
            <a:pPr algn="r"/>
            <a:r>
              <a:rPr lang="ru-RU" sz="2800" b="1" dirty="0" smtClean="0"/>
              <a:t>498</a:t>
            </a:r>
            <a:r>
              <a:rPr lang="ru-RU" b="1" dirty="0" smtClean="0"/>
              <a:t> </a:t>
            </a:r>
            <a:r>
              <a:rPr lang="ru-RU" sz="2000" b="1" dirty="0" smtClean="0"/>
              <a:t>инвалидов с нарушением опорно-двигательного аппарата</a:t>
            </a:r>
          </a:p>
          <a:p>
            <a:pPr algn="r"/>
            <a:r>
              <a:rPr lang="ru-RU" sz="2800" b="1" dirty="0" smtClean="0"/>
              <a:t>159</a:t>
            </a:r>
            <a:r>
              <a:rPr lang="ru-RU" b="1" dirty="0" smtClean="0"/>
              <a:t> </a:t>
            </a:r>
            <a:r>
              <a:rPr lang="ru-RU" sz="2000" b="1" dirty="0" smtClean="0"/>
              <a:t>инвалидов с нарушением зрения </a:t>
            </a:r>
            <a:endParaRPr lang="ru-RU" sz="2000" b="1" dirty="0"/>
          </a:p>
        </p:txBody>
      </p:sp>
      <p:pic>
        <p:nvPicPr>
          <p:cNvPr id="13" name="Picture 2" descr="\\192.168.96.15\APXuB_foto\2018\Проект\DSC_52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3672408" cy="5529431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88640"/>
            <a:ext cx="89227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rgbClr val="669900"/>
                </a:solidFill>
                <a:latin typeface="Times New Roman" pitchFamily="18" charset="0"/>
                <a:cs typeface="Times New Roman" pitchFamily="18" charset="0"/>
              </a:rPr>
              <a:t>Проект «Мир природы, открытый для всех»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268760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Повысить уровень социализации и реабилитации граждан с ограниченными возможностями здоровья путем организации взаимодействия с миром флоры и фауны</a:t>
            </a:r>
            <a:endParaRPr lang="ru-RU" sz="2400" b="1" dirty="0">
              <a:solidFill>
                <a:srgbClr val="333333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836712"/>
            <a:ext cx="4788024" cy="360040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</a:rPr>
              <a:t>Цель проекта: </a:t>
            </a:r>
          </a:p>
        </p:txBody>
      </p:sp>
      <p:pic>
        <p:nvPicPr>
          <p:cNvPr id="2050" name="Picture 2" descr="\\192.168.96.15\APXuB_foto\2018\ЙОГА\Семенкевич А.Ю\DSC_1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564904"/>
            <a:ext cx="6152655" cy="4090861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88640"/>
            <a:ext cx="892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9933"/>
                </a:solidFill>
              </a:rPr>
              <a:t>Задачи проекта: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917912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9933"/>
                </a:solidFill>
              </a:rPr>
              <a:t>Задача 1</a:t>
            </a:r>
          </a:p>
          <a:p>
            <a:r>
              <a:rPr lang="ru-RU" sz="2000" b="1" dirty="0" smtClean="0"/>
              <a:t>Содействовать в формировании доступной среды, инфраструктуры парка и заповедника с участием граждан с ограниченными возможностями здоровья.</a:t>
            </a:r>
          </a:p>
          <a:p>
            <a:endParaRPr lang="ru-RU" sz="2000" b="1" dirty="0" smtClean="0"/>
          </a:p>
          <a:p>
            <a:r>
              <a:rPr lang="ru-RU" sz="2400" b="1" dirty="0" smtClean="0">
                <a:solidFill>
                  <a:srgbClr val="FF9933"/>
                </a:solidFill>
              </a:rPr>
              <a:t>Задача 2</a:t>
            </a:r>
          </a:p>
          <a:p>
            <a:r>
              <a:rPr lang="ru-RU" sz="2000" b="1" dirty="0" smtClean="0"/>
              <a:t>Организовать работу реабилитационных и инклюзивных площадок для людей с ограниченными возможностями здоровья. </a:t>
            </a:r>
          </a:p>
          <a:p>
            <a:endParaRPr lang="ru-RU" sz="2000" b="1" dirty="0" smtClean="0"/>
          </a:p>
          <a:p>
            <a:r>
              <a:rPr lang="ru-RU" sz="2400" b="1" dirty="0" smtClean="0">
                <a:solidFill>
                  <a:srgbClr val="FF9933"/>
                </a:solidFill>
              </a:rPr>
              <a:t>Задача 3</a:t>
            </a:r>
          </a:p>
          <a:p>
            <a:r>
              <a:rPr lang="ru-RU" sz="2000" b="1" dirty="0" smtClean="0"/>
              <a:t>Мотивировать людей с ограниченными возможностями здоровья к социальной активности и  расширению социальных контактов.</a:t>
            </a:r>
          </a:p>
          <a:p>
            <a:endParaRPr lang="ru-RU" sz="2000" b="1" dirty="0" smtClean="0"/>
          </a:p>
          <a:p>
            <a:r>
              <a:rPr lang="ru-RU" sz="2400" b="1" dirty="0" smtClean="0">
                <a:solidFill>
                  <a:srgbClr val="FF9933"/>
                </a:solidFill>
              </a:rPr>
              <a:t>Задача 4</a:t>
            </a:r>
          </a:p>
          <a:p>
            <a:r>
              <a:rPr lang="ru-RU" sz="2000" b="1" dirty="0" smtClean="0"/>
              <a:t>Привлечь </a:t>
            </a:r>
            <a:r>
              <a:rPr lang="ru-RU" sz="2000" b="1" dirty="0" err="1" smtClean="0"/>
              <a:t>благополучателей</a:t>
            </a:r>
            <a:r>
              <a:rPr lang="ru-RU" sz="2000" b="1" dirty="0" smtClean="0"/>
              <a:t> к участию в волонтерской деятельности.</a:t>
            </a:r>
          </a:p>
          <a:p>
            <a:pPr algn="r"/>
            <a:endParaRPr lang="ru-RU" sz="2000" b="1" dirty="0">
              <a:solidFill>
                <a:srgbClr val="33333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6165304"/>
            <a:ext cx="8460432" cy="504056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«Мир природы, открытый для всех»</a:t>
            </a:r>
          </a:p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pic>
        <p:nvPicPr>
          <p:cNvPr id="17411" name="Picture 3" descr="\\192.168.96.15\APXuB_foto\2018\Проект\22 сентября соцзащита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340768"/>
            <a:ext cx="6912768" cy="516324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179512" y="18864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9900"/>
                </a:solidFill>
              </a:rPr>
              <a:t>Создание условий доступности  для </a:t>
            </a:r>
            <a:r>
              <a:rPr lang="ru-RU" sz="3600" b="1" dirty="0" err="1" smtClean="0">
                <a:solidFill>
                  <a:srgbClr val="669900"/>
                </a:solidFill>
              </a:rPr>
              <a:t>маломобильных</a:t>
            </a:r>
            <a:r>
              <a:rPr lang="ru-RU" sz="3600" b="1" dirty="0" smtClean="0">
                <a:solidFill>
                  <a:srgbClr val="669900"/>
                </a:solidFill>
              </a:rPr>
              <a:t> граждан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6021288"/>
            <a:ext cx="8748464" cy="57606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Адаптация восточного входа в заповедник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18864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9900"/>
                </a:solidFill>
              </a:rPr>
              <a:t>Создание условий доступности  для </a:t>
            </a:r>
            <a:r>
              <a:rPr lang="ru-RU" sz="3600" b="1" dirty="0" err="1" smtClean="0">
                <a:solidFill>
                  <a:srgbClr val="669900"/>
                </a:solidFill>
              </a:rPr>
              <a:t>маломобильных</a:t>
            </a:r>
            <a:r>
              <a:rPr lang="ru-RU" sz="3600" b="1" dirty="0" smtClean="0">
                <a:solidFill>
                  <a:srgbClr val="669900"/>
                </a:solidFill>
              </a:rPr>
              <a:t> граждан </a:t>
            </a:r>
          </a:p>
        </p:txBody>
      </p:sp>
      <p:pic>
        <p:nvPicPr>
          <p:cNvPr id="6146" name="Picture 2" descr="\\192.168.96.15\APXuB_foto\2018\Проект\DSCN91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12776"/>
            <a:ext cx="6912768" cy="518516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95536" y="6021288"/>
            <a:ext cx="8748464" cy="57606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Адаптация восточного входа в заповедник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9512" y="18864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9900"/>
                </a:solidFill>
              </a:rPr>
              <a:t>Создание условий доступности  для </a:t>
            </a:r>
            <a:r>
              <a:rPr lang="ru-RU" sz="3600" b="1" dirty="0" err="1" smtClean="0">
                <a:solidFill>
                  <a:srgbClr val="669900"/>
                </a:solidFill>
              </a:rPr>
              <a:t>маломобильных</a:t>
            </a:r>
            <a:r>
              <a:rPr lang="ru-RU" sz="3600" b="1" dirty="0" smtClean="0">
                <a:solidFill>
                  <a:srgbClr val="669900"/>
                </a:solidFill>
              </a:rPr>
              <a:t> граждан </a:t>
            </a:r>
          </a:p>
        </p:txBody>
      </p:sp>
      <p:pic>
        <p:nvPicPr>
          <p:cNvPr id="1026" name="Picture 2" descr="\\servis96\user$\методический отдел\Мои документы\МЕТОДИЧЕСКАЯ\ПРОЕКТЫ\2018\Мир природы, открытый для всех\Презентация проекта\фон\фото\do7WK6mAc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340768"/>
            <a:ext cx="7272808" cy="5437561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79512" y="6165304"/>
            <a:ext cx="7200800" cy="57606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</a:rPr>
              <a:t>Квест</a:t>
            </a:r>
            <a:r>
              <a:rPr lang="ru-RU" sz="3600" b="1" dirty="0" smtClean="0">
                <a:solidFill>
                  <a:schemeClr val="bg1"/>
                </a:solidFill>
              </a:rPr>
              <a:t> «Интерактивный лабиринт»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26" t="4240" r="2971" b="5646"/>
          <a:stretch/>
        </p:blipFill>
        <p:spPr bwMode="auto">
          <a:xfrm>
            <a:off x="395536" y="1124744"/>
            <a:ext cx="8547859" cy="55446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7544" y="188640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99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Оборудованы настильные тропы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51520" y="260648"/>
            <a:ext cx="6624736" cy="108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99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Оборудована смотровая площадка</a:t>
            </a:r>
          </a:p>
        </p:txBody>
      </p:sp>
      <p:pic>
        <p:nvPicPr>
          <p:cNvPr id="33793" name="Picture 1" descr="\\192.168.96.15\APXuB_foto\2018\!доступная среда\2018_08_15 Доступная среда Столбы\DSC_39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336469"/>
            <a:ext cx="7920880" cy="5260883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520" y="406405"/>
            <a:ext cx="69127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00" b="1" dirty="0" smtClean="0">
                <a:solidFill>
                  <a:srgbClr val="FF99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Смотровая площадка (амфитеатр) </a:t>
            </a:r>
          </a:p>
        </p:txBody>
      </p:sp>
      <p:pic>
        <p:nvPicPr>
          <p:cNvPr id="10" name="Picture 2" descr="C:\Users\Artemieva\Desktop\DSC082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84784"/>
            <a:ext cx="7582646" cy="5112567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520" y="406405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99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Гостевые домики </a:t>
            </a:r>
          </a:p>
        </p:txBody>
      </p:sp>
      <p:pic>
        <p:nvPicPr>
          <p:cNvPr id="4098" name="Picture 2" descr="C:\Мои полученные файлы\DSC_53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340768"/>
            <a:ext cx="7848872" cy="521305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https://img0.liveinternet.ru/images/attach/d/1/130/402/130402332_4555414_lVz29FbgAp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584176" cy="11881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520" y="116632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99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Белая тропа </a:t>
            </a:r>
          </a:p>
        </p:txBody>
      </p:sp>
      <p:pic>
        <p:nvPicPr>
          <p:cNvPr id="1027" name="Picture 3" descr="C:\Users\Pranko\Desktop\Без имени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4176464" cy="5333333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>
            <a:off x="5148064" y="2795444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/>
              <a:t>Участник - Красноярская краевая организация «Всероссийское общество слепых»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24128" y="2204864"/>
            <a:ext cx="3419872" cy="432048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2018 год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90968" y="4725144"/>
            <a:ext cx="31934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FF99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Сентябрь 2018 года</a:t>
            </a:r>
          </a:p>
          <a:p>
            <a:pPr algn="r"/>
            <a:r>
              <a:rPr lang="ru-RU" sz="2400" b="1" dirty="0" smtClean="0"/>
              <a:t>семинар-практикум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1052737"/>
            <a:ext cx="3816424" cy="461665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Тактильная </a:t>
            </a:r>
            <a:r>
              <a:rPr lang="ru-RU" sz="2400" b="1" dirty="0" err="1" smtClean="0"/>
              <a:t>стелла</a:t>
            </a:r>
            <a:r>
              <a:rPr lang="ru-RU" sz="2400" b="1" dirty="0" smtClean="0"/>
              <a:t> № 4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C:\Users\Pranko\Desktop\Презентация проекта\фон\фото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260648"/>
            <a:ext cx="1296144" cy="129614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179512" y="18864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9900"/>
                </a:solidFill>
              </a:rPr>
              <a:t>Создание условий доступности в парке «Роев ручей»</a:t>
            </a:r>
          </a:p>
        </p:txBody>
      </p:sp>
      <p:pic>
        <p:nvPicPr>
          <p:cNvPr id="8" name="Picture 2" descr="\\192.168.96.15\APXuB_foto\2017\2017_09_20_Роев_ручей\DSC_8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268760"/>
            <a:ext cx="5256584" cy="5470915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763688" y="6165304"/>
            <a:ext cx="7380312" cy="504056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Парковочные места для инвалидов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C:\Users\Pranko\Desktop\Презентация проекта\фон\фото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260648"/>
            <a:ext cx="1296144" cy="129614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179512" y="18864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9900"/>
                </a:solidFill>
              </a:rPr>
              <a:t>Создание условий доступности в парке «Роев ручей»</a:t>
            </a:r>
          </a:p>
        </p:txBody>
      </p:sp>
      <p:pic>
        <p:nvPicPr>
          <p:cNvPr id="6" name="Picture 3" descr="\\192.168.96.15\APXuB_foto\2017\2017_09_20_Роев_ручей\DSC_81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365334"/>
            <a:ext cx="5976664" cy="530402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547664" y="6093296"/>
            <a:ext cx="7596336" cy="504056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Реконструкция входной группы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C:\Users\Pranko\Desktop\Презентация проекта\фон\фото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260648"/>
            <a:ext cx="1296144" cy="129614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179512" y="18864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9900"/>
                </a:solidFill>
              </a:rPr>
              <a:t>Создание условий доступности в парке «Роев ручей»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6021288"/>
            <a:ext cx="6372200" cy="504056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Реконструкция парковой зоны </a:t>
            </a:r>
          </a:p>
        </p:txBody>
      </p:sp>
      <p:pic>
        <p:nvPicPr>
          <p:cNvPr id="6" name="Picture 4" descr="\\192.168.96.15\APXuB_foto\2017\2017_09_20_Роев_ручей\DSC_81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588" y="1772816"/>
            <a:ext cx="4130388" cy="352839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2" descr="\\192.168.96.15\APXuB_foto\2017\2017_09_20_Роев_ручей\DSC_80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772816"/>
            <a:ext cx="4320480" cy="3563802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C:\Users\Pranko\Desktop\Презентация проекта\фон\фото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260648"/>
            <a:ext cx="1296144" cy="129614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179512" y="18864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9900"/>
                </a:solidFill>
              </a:rPr>
              <a:t>Создание условий доступности в парке «Роев ручей»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6021288"/>
            <a:ext cx="7380312" cy="504056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Кресла-коляски с электроприводом</a:t>
            </a:r>
          </a:p>
        </p:txBody>
      </p:sp>
      <p:pic>
        <p:nvPicPr>
          <p:cNvPr id="8" name="Содержимое 10" descr="коляск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220072" y="1844824"/>
            <a:ext cx="3062431" cy="3744415"/>
          </a:xfrm>
          <a:effectLst>
            <a:softEdge rad="63500"/>
          </a:effectLst>
        </p:spPr>
      </p:pic>
      <p:pic>
        <p:nvPicPr>
          <p:cNvPr id="2050" name="Picture 2" descr="\\192.168.96.15\APXuB_foto\2018\Проект\20180420_140709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340768"/>
            <a:ext cx="3456384" cy="4606262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88640"/>
            <a:ext cx="892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9933"/>
                </a:solidFill>
              </a:rPr>
              <a:t>Задача 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917912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Содействовать в формировании доступной среды, инфраструктуры парка и заповедника с участием граждан </a:t>
            </a:r>
          </a:p>
          <a:p>
            <a:pPr algn="ctr"/>
            <a:r>
              <a:rPr lang="ru-RU" sz="2400" b="1" dirty="0" smtClean="0"/>
              <a:t>с ограниченными возможностями здоровья</a:t>
            </a:r>
            <a:endParaRPr lang="ru-RU" sz="2400" b="1" dirty="0">
              <a:solidFill>
                <a:srgbClr val="33333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165304"/>
            <a:ext cx="8532440" cy="504056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«Мир природы, открытый для всех»</a:t>
            </a:r>
          </a:p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2420888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87624" y="2276872"/>
            <a:ext cx="69492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Тестирование доступности объектов </a:t>
            </a:r>
            <a:r>
              <a:rPr lang="ru-RU" sz="2200" b="1" dirty="0" err="1" smtClean="0"/>
              <a:t>маломобильными</a:t>
            </a:r>
            <a:r>
              <a:rPr lang="ru-RU" sz="2200" b="1" dirty="0" smtClean="0"/>
              <a:t> гражданами;</a:t>
            </a:r>
          </a:p>
          <a:p>
            <a:endParaRPr lang="ru-RU" sz="2200" b="1" dirty="0" smtClean="0"/>
          </a:p>
          <a:p>
            <a:r>
              <a:rPr lang="ru-RU" sz="2200" b="1" dirty="0" smtClean="0"/>
              <a:t>Оформление паспорта доступности на объекты заповедника: восточный вход, специализированная  «Белая тропа», экологическая тропа «Речная долина»;</a:t>
            </a:r>
          </a:p>
          <a:p>
            <a:endParaRPr lang="ru-RU" sz="2200" b="1" dirty="0" smtClean="0"/>
          </a:p>
          <a:p>
            <a:r>
              <a:rPr lang="ru-RU" sz="2200" b="1" dirty="0" smtClean="0"/>
              <a:t>Привлечение дополнительных источников финансирования </a:t>
            </a:r>
          </a:p>
          <a:p>
            <a:endParaRPr lang="ru-RU" sz="2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3429000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115616" y="4797152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9552" y="6165304"/>
            <a:ext cx="8604448" cy="504056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«Мир природы, открытый для всех»</a:t>
            </a:r>
          </a:p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88640"/>
            <a:ext cx="525658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9933"/>
                </a:solidFill>
              </a:rPr>
              <a:t>Задача 2</a:t>
            </a:r>
          </a:p>
          <a:p>
            <a:r>
              <a:rPr lang="ru-RU" sz="2400" b="1" dirty="0" smtClean="0"/>
              <a:t>Организовать работу инклюзивных площадок для людей с ограниченными возможностями здоровья. </a:t>
            </a:r>
          </a:p>
          <a:p>
            <a:endParaRPr lang="ru-RU" sz="2400" b="1" dirty="0" smtClean="0"/>
          </a:p>
          <a:p>
            <a:r>
              <a:rPr lang="ru-RU" sz="2400" b="1" dirty="0" smtClean="0">
                <a:solidFill>
                  <a:srgbClr val="FF9933"/>
                </a:solidFill>
              </a:rPr>
              <a:t>Задача 3</a:t>
            </a:r>
          </a:p>
          <a:p>
            <a:r>
              <a:rPr lang="ru-RU" sz="2400" b="1" dirty="0" smtClean="0"/>
              <a:t>Мотивировать людей с ограниченными возможностями здоровья к социальной активности и  расширению социальных контактов.</a:t>
            </a:r>
          </a:p>
          <a:p>
            <a:endParaRPr lang="ru-RU" sz="2400" b="1" dirty="0" smtClean="0"/>
          </a:p>
          <a:p>
            <a:r>
              <a:rPr lang="ru-RU" sz="2400" b="1" dirty="0" smtClean="0">
                <a:solidFill>
                  <a:srgbClr val="FF9933"/>
                </a:solidFill>
              </a:rPr>
              <a:t>Задача 4</a:t>
            </a:r>
          </a:p>
          <a:p>
            <a:r>
              <a:rPr lang="ru-RU" sz="2400" b="1" dirty="0" smtClean="0"/>
              <a:t>Привлечь </a:t>
            </a:r>
            <a:r>
              <a:rPr lang="ru-RU" sz="2400" b="1" dirty="0" err="1" smtClean="0"/>
              <a:t>благополучателей</a:t>
            </a:r>
            <a:r>
              <a:rPr lang="ru-RU" sz="2400" b="1" dirty="0" smtClean="0"/>
              <a:t> к участию в волонтерской деятельности.</a:t>
            </a:r>
          </a:p>
          <a:p>
            <a:pPr algn="r"/>
            <a:endParaRPr lang="ru-RU" sz="2400" b="1" dirty="0">
              <a:solidFill>
                <a:srgbClr val="333333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580112" y="1700808"/>
            <a:ext cx="3240360" cy="3168352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300" b="1" dirty="0" smtClean="0">
                <a:solidFill>
                  <a:schemeClr val="bg1"/>
                </a:solidFill>
              </a:rPr>
              <a:t>Благо-получатель </a:t>
            </a:r>
            <a:endParaRPr lang="ru-RU" sz="3300" b="1" dirty="0">
              <a:solidFill>
                <a:schemeClr val="bg1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4788024" y="1772816"/>
            <a:ext cx="864096" cy="648072"/>
          </a:xfrm>
          <a:prstGeom prst="straightConnector1">
            <a:avLst/>
          </a:prstGeom>
          <a:ln w="50800">
            <a:solidFill>
              <a:srgbClr val="FF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860032" y="4653136"/>
            <a:ext cx="1152128" cy="360040"/>
          </a:xfrm>
          <a:prstGeom prst="straightConnector1">
            <a:avLst/>
          </a:prstGeom>
          <a:ln w="50800">
            <a:solidFill>
              <a:srgbClr val="FF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644008" y="3429000"/>
            <a:ext cx="864096" cy="0"/>
          </a:xfrm>
          <a:prstGeom prst="straightConnector1">
            <a:avLst/>
          </a:prstGeom>
          <a:ln w="50800">
            <a:solidFill>
              <a:srgbClr val="FF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987824" y="1988840"/>
            <a:ext cx="3096344" cy="2952328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</a:rPr>
              <a:t>Анимало-терапия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3528" y="836712"/>
            <a:ext cx="2376264" cy="2376264"/>
          </a:xfrm>
          <a:prstGeom prst="ellipse">
            <a:avLst/>
          </a:prstGeom>
          <a:solidFill>
            <a:srgbClr val="5F5F5F"/>
          </a:solidFill>
          <a:ln w="5080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/>
              <a:t>конные прогулки</a:t>
            </a:r>
            <a:endParaRPr lang="ru-RU" sz="2600" b="1" dirty="0"/>
          </a:p>
        </p:txBody>
      </p:sp>
      <p:sp>
        <p:nvSpPr>
          <p:cNvPr id="7" name="Овал 6"/>
          <p:cNvSpPr/>
          <p:nvPr/>
        </p:nvSpPr>
        <p:spPr>
          <a:xfrm>
            <a:off x="395536" y="4077072"/>
            <a:ext cx="2232248" cy="2232248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smtClean="0"/>
              <a:t>контактный зоопарк</a:t>
            </a:r>
            <a:endParaRPr lang="ru-RU" sz="2100" b="1" dirty="0"/>
          </a:p>
        </p:txBody>
      </p:sp>
      <p:sp>
        <p:nvSpPr>
          <p:cNvPr id="9" name="Овал 8"/>
          <p:cNvSpPr/>
          <p:nvPr/>
        </p:nvSpPr>
        <p:spPr>
          <a:xfrm>
            <a:off x="6732240" y="3140968"/>
            <a:ext cx="2232248" cy="2232248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фотосессия</a:t>
            </a:r>
            <a:r>
              <a:rPr lang="ru-RU" sz="2000" b="1" dirty="0" smtClean="0"/>
              <a:t> с животными</a:t>
            </a:r>
            <a:endParaRPr lang="ru-RU" sz="2000" b="1" dirty="0"/>
          </a:p>
        </p:txBody>
      </p:sp>
      <p:sp>
        <p:nvSpPr>
          <p:cNvPr id="10" name="Овал 9"/>
          <p:cNvSpPr/>
          <p:nvPr/>
        </p:nvSpPr>
        <p:spPr>
          <a:xfrm>
            <a:off x="6012160" y="692696"/>
            <a:ext cx="2304256" cy="2304256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/>
              <a:t>тактильная терапия</a:t>
            </a:r>
            <a:endParaRPr lang="ru-RU" sz="2200" b="1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627784" y="2492896"/>
            <a:ext cx="504056" cy="360040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7" idx="7"/>
          </p:cNvCxnSpPr>
          <p:nvPr/>
        </p:nvCxnSpPr>
        <p:spPr>
          <a:xfrm flipV="1">
            <a:off x="2300879" y="4005064"/>
            <a:ext cx="758953" cy="398913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6084168" y="2708920"/>
            <a:ext cx="288032" cy="182890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endCxn id="9" idx="2"/>
          </p:cNvCxnSpPr>
          <p:nvPr/>
        </p:nvCxnSpPr>
        <p:spPr>
          <a:xfrm>
            <a:off x="6156176" y="4005064"/>
            <a:ext cx="576064" cy="252028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>
          <a:xfrm>
            <a:off x="5220072" y="4941168"/>
            <a:ext cx="1872208" cy="1800200"/>
          </a:xfrm>
          <a:prstGeom prst="ellipse">
            <a:avLst/>
          </a:prstGeom>
          <a:solidFill>
            <a:srgbClr val="5F5F5F"/>
          </a:solidFill>
          <a:ln w="5080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канистерапия</a:t>
            </a:r>
            <a:endParaRPr lang="ru-RU" sz="2000" b="1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5508104" y="4869160"/>
            <a:ext cx="130163" cy="224759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504" y="44624"/>
            <a:ext cx="892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solidFill>
                  <a:srgbClr val="FF9933"/>
                </a:solidFill>
              </a:rPr>
              <a:t>Модуль № 1: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292080" y="260648"/>
            <a:ext cx="3851920" cy="432048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Конные прогулки</a:t>
            </a:r>
          </a:p>
        </p:txBody>
      </p:sp>
      <p:pic>
        <p:nvPicPr>
          <p:cNvPr id="8194" name="Picture 2" descr="\\192.168.96.15\APXuB_foto\2018\Проект\IMG_70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568952" cy="5709047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012160" y="260648"/>
            <a:ext cx="3131840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600" b="1" dirty="0" smtClean="0"/>
          </a:p>
          <a:p>
            <a:pPr algn="r"/>
            <a:r>
              <a:rPr lang="ru-RU" sz="3600" b="1" dirty="0" err="1" smtClean="0"/>
              <a:t>Канистерапия</a:t>
            </a:r>
            <a:endParaRPr lang="ru-RU" sz="3600" b="1" dirty="0" smtClean="0">
              <a:solidFill>
                <a:schemeClr val="bg1"/>
              </a:solidFill>
            </a:endParaRPr>
          </a:p>
          <a:p>
            <a:pPr algn="r"/>
            <a:endParaRPr lang="ru-RU" sz="3600" b="1" dirty="0" smtClean="0">
              <a:solidFill>
                <a:schemeClr val="bg1"/>
              </a:solidFill>
            </a:endParaRPr>
          </a:p>
        </p:txBody>
      </p:sp>
      <p:pic>
        <p:nvPicPr>
          <p:cNvPr id="7171" name="Picture 3" descr="\\192.168.96.15\APXuB_foto\2018\Проект\IMG_42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980728"/>
            <a:ext cx="8653913" cy="554461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88024" y="260648"/>
            <a:ext cx="4355976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/>
              <a:t>Контактный зоопарк </a:t>
            </a:r>
            <a:endParaRPr lang="ru-RU" sz="3600" b="1" dirty="0" smtClean="0">
              <a:solidFill>
                <a:schemeClr val="bg1"/>
              </a:solidFill>
            </a:endParaRPr>
          </a:p>
        </p:txBody>
      </p:sp>
      <p:pic>
        <p:nvPicPr>
          <p:cNvPr id="5122" name="Picture 2" descr="\\192.168.96.15\APXuB_foto\2018\Проект\DSC_3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8565200" cy="5688632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860032" y="260648"/>
            <a:ext cx="4283968" cy="432048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/>
              <a:t>Тактильная терапия </a:t>
            </a:r>
            <a:endParaRPr lang="ru-RU" sz="3600" b="1" dirty="0" smtClean="0">
              <a:solidFill>
                <a:schemeClr val="bg1"/>
              </a:solidFill>
            </a:endParaRPr>
          </a:p>
        </p:txBody>
      </p:sp>
      <p:pic>
        <p:nvPicPr>
          <p:cNvPr id="4098" name="Picture 2" descr="\\192.168.96.15\APXuB_foto\2018\Проект\DSC_3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692" y="908720"/>
            <a:ext cx="8456780" cy="561662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572000" y="3429000"/>
            <a:ext cx="3240360" cy="3096344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Оздоровительный туризм 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411760" y="908720"/>
            <a:ext cx="2736304" cy="2592288"/>
          </a:xfrm>
          <a:prstGeom prst="ellipse">
            <a:avLst/>
          </a:prstGeom>
          <a:solidFill>
            <a:srgbClr val="5F5F5F"/>
          </a:solidFill>
          <a:ln w="5080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экскурсии</a:t>
            </a:r>
            <a:endParaRPr lang="ru-RU" sz="2600" b="1" dirty="0"/>
          </a:p>
        </p:txBody>
      </p:sp>
      <p:sp>
        <p:nvSpPr>
          <p:cNvPr id="7" name="Овал 6"/>
          <p:cNvSpPr/>
          <p:nvPr/>
        </p:nvSpPr>
        <p:spPr>
          <a:xfrm>
            <a:off x="971600" y="3645024"/>
            <a:ext cx="2232248" cy="2232248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эко-туры</a:t>
            </a:r>
            <a:endParaRPr lang="ru-RU" sz="2800" b="1" dirty="0"/>
          </a:p>
        </p:txBody>
      </p:sp>
      <p:sp>
        <p:nvSpPr>
          <p:cNvPr id="10" name="Овал 9"/>
          <p:cNvSpPr/>
          <p:nvPr/>
        </p:nvSpPr>
        <p:spPr>
          <a:xfrm>
            <a:off x="6156176" y="764704"/>
            <a:ext cx="2592288" cy="2592288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скандинавская</a:t>
            </a:r>
            <a:r>
              <a:rPr lang="ru-RU" sz="2800" b="1" dirty="0" smtClean="0"/>
              <a:t> ходьба</a:t>
            </a:r>
            <a:endParaRPr lang="ru-RU" sz="2800" b="1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644008" y="3212976"/>
            <a:ext cx="504056" cy="576064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203848" y="4653136"/>
            <a:ext cx="1368152" cy="144016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6660232" y="3212976"/>
            <a:ext cx="144016" cy="254898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7504" y="118373"/>
            <a:ext cx="892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solidFill>
                  <a:srgbClr val="FF9933"/>
                </a:solidFill>
              </a:rPr>
              <a:t>Модуль № 2: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192.168.96.15\APXuB_foto\2018\Проект\DSC_34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568952" cy="569112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660232" y="260648"/>
            <a:ext cx="2483768" cy="432048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err="1" smtClean="0">
                <a:solidFill>
                  <a:schemeClr val="bg1"/>
                </a:solidFill>
              </a:rPr>
              <a:t>Эко-тропы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55976" y="260648"/>
            <a:ext cx="4788024" cy="432048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Скандинавская ходьба </a:t>
            </a:r>
          </a:p>
        </p:txBody>
      </p:sp>
      <p:pic>
        <p:nvPicPr>
          <p:cNvPr id="61442" name="Picture 2" descr="\\servis96\user$\методический отдел\Мои документы\СМИ\СТАТЬИ\2018\скандинавская ходьб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862" y="836713"/>
            <a:ext cx="8673618" cy="5760639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788024" y="1988840"/>
            <a:ext cx="3240360" cy="3096344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/>
              <a:t>Спортивные</a:t>
            </a:r>
            <a:r>
              <a:rPr lang="ru-RU" sz="3600" b="1" dirty="0" smtClean="0"/>
              <a:t> площадки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03848" y="836712"/>
            <a:ext cx="1584176" cy="1584176"/>
          </a:xfrm>
          <a:prstGeom prst="ellipse">
            <a:avLst/>
          </a:prstGeom>
          <a:solidFill>
            <a:srgbClr val="5F5F5F"/>
          </a:solidFill>
          <a:ln w="5080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цигун</a:t>
            </a:r>
            <a:endParaRPr lang="ru-RU" sz="2600" b="1" dirty="0"/>
          </a:p>
        </p:txBody>
      </p:sp>
      <p:sp>
        <p:nvSpPr>
          <p:cNvPr id="7" name="Овал 6"/>
          <p:cNvSpPr/>
          <p:nvPr/>
        </p:nvSpPr>
        <p:spPr>
          <a:xfrm>
            <a:off x="2771800" y="4941168"/>
            <a:ext cx="1728192" cy="1656184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йога</a:t>
            </a:r>
            <a:endParaRPr lang="ru-RU" sz="2800" b="1" dirty="0"/>
          </a:p>
        </p:txBody>
      </p:sp>
      <p:cxnSp>
        <p:nvCxnSpPr>
          <p:cNvPr id="12" name="Прямая соединительная линия 11"/>
          <p:cNvCxnSpPr>
            <a:endCxn id="5" idx="3"/>
          </p:cNvCxnSpPr>
          <p:nvPr/>
        </p:nvCxnSpPr>
        <p:spPr>
          <a:xfrm flipV="1">
            <a:off x="4355976" y="4631735"/>
            <a:ext cx="906588" cy="597465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131840" y="3212976"/>
            <a:ext cx="1656184" cy="72008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 flipV="1">
            <a:off x="4644008" y="2060848"/>
            <a:ext cx="618556" cy="381441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323528" y="1844824"/>
            <a:ext cx="2771800" cy="2664296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медитации </a:t>
            </a:r>
            <a:endParaRPr lang="ru-RU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07504" y="118373"/>
            <a:ext cx="892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solidFill>
                  <a:srgbClr val="669900"/>
                </a:solidFill>
              </a:rPr>
              <a:t>Модуль  № 3: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\\192.168.96.15\APXuB_foto\2018\ЙОГА\yoga_1881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640960" cy="486054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668344" y="5589240"/>
            <a:ext cx="1475656" cy="504056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Йога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Pranko\Desktop\Без имени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548680"/>
            <a:ext cx="8351837" cy="5376863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596336" y="6093296"/>
            <a:ext cx="1547664" cy="504056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err="1" smtClean="0">
                <a:solidFill>
                  <a:schemeClr val="bg1"/>
                </a:solidFill>
              </a:rPr>
              <a:t>Цигун</a:t>
            </a:r>
            <a:endParaRPr lang="ru-RU" sz="36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1772816"/>
            <a:ext cx="3923928" cy="3816424"/>
          </a:xfrm>
          <a:prstGeom prst="ellipse">
            <a:avLst/>
          </a:prstGeom>
          <a:solidFill>
            <a:srgbClr val="669900"/>
          </a:solidFill>
          <a:ln w="5080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Творческий калейдоскоп</a:t>
            </a:r>
          </a:p>
        </p:txBody>
      </p:sp>
      <p:sp>
        <p:nvSpPr>
          <p:cNvPr id="6" name="Овал 5"/>
          <p:cNvSpPr/>
          <p:nvPr/>
        </p:nvSpPr>
        <p:spPr>
          <a:xfrm>
            <a:off x="7092280" y="2420888"/>
            <a:ext cx="1584176" cy="1584176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open air</a:t>
            </a:r>
            <a:endParaRPr lang="ru-RU" sz="2600" b="1" dirty="0"/>
          </a:p>
        </p:txBody>
      </p:sp>
      <p:sp>
        <p:nvSpPr>
          <p:cNvPr id="7" name="Овал 6"/>
          <p:cNvSpPr/>
          <p:nvPr/>
        </p:nvSpPr>
        <p:spPr>
          <a:xfrm>
            <a:off x="755576" y="764704"/>
            <a:ext cx="1728192" cy="1656184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квесты</a:t>
            </a:r>
            <a:endParaRPr lang="ru-RU" sz="2400" b="1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2339752" y="5102345"/>
            <a:ext cx="214606" cy="198863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2"/>
          </p:cNvCxnSpPr>
          <p:nvPr/>
        </p:nvCxnSpPr>
        <p:spPr>
          <a:xfrm flipV="1">
            <a:off x="5796136" y="3212976"/>
            <a:ext cx="1296144" cy="144016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5" idx="7"/>
          </p:cNvCxnSpPr>
          <p:nvPr/>
        </p:nvCxnSpPr>
        <p:spPr>
          <a:xfrm flipH="1">
            <a:off x="5256986" y="1988840"/>
            <a:ext cx="323126" cy="342878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5436096" y="836712"/>
            <a:ext cx="1656184" cy="1656184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лекции</a:t>
            </a:r>
          </a:p>
          <a:p>
            <a:pPr algn="ctr"/>
            <a:r>
              <a:rPr lang="ru-RU" sz="2200" b="1" dirty="0" smtClean="0"/>
              <a:t> </a:t>
            </a:r>
            <a:endParaRPr lang="ru-RU" sz="2200" b="1" dirty="0"/>
          </a:p>
        </p:txBody>
      </p:sp>
      <p:sp>
        <p:nvSpPr>
          <p:cNvPr id="17" name="Овал 16"/>
          <p:cNvSpPr/>
          <p:nvPr/>
        </p:nvSpPr>
        <p:spPr>
          <a:xfrm>
            <a:off x="5796136" y="4509120"/>
            <a:ext cx="2232248" cy="2232248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семинары</a:t>
            </a:r>
            <a:endParaRPr lang="ru-RU" sz="2400" b="1" dirty="0"/>
          </a:p>
        </p:txBody>
      </p:sp>
      <p:sp>
        <p:nvSpPr>
          <p:cNvPr id="19" name="Овал 18"/>
          <p:cNvSpPr/>
          <p:nvPr/>
        </p:nvSpPr>
        <p:spPr>
          <a:xfrm>
            <a:off x="179512" y="3212976"/>
            <a:ext cx="1584176" cy="1584176"/>
          </a:xfrm>
          <a:prstGeom prst="ellipse">
            <a:avLst/>
          </a:prstGeom>
          <a:solidFill>
            <a:srgbClr val="5F5F5F"/>
          </a:solidFill>
          <a:ln w="5080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квизы</a:t>
            </a:r>
            <a:endParaRPr lang="ru-RU" sz="2000" b="1" dirty="0"/>
          </a:p>
        </p:txBody>
      </p:sp>
      <p:sp>
        <p:nvSpPr>
          <p:cNvPr id="20" name="Овал 19"/>
          <p:cNvSpPr/>
          <p:nvPr/>
        </p:nvSpPr>
        <p:spPr>
          <a:xfrm>
            <a:off x="1043608" y="5157192"/>
            <a:ext cx="1584176" cy="1584176"/>
          </a:xfrm>
          <a:prstGeom prst="ellipse">
            <a:avLst/>
          </a:prstGeom>
          <a:solidFill>
            <a:srgbClr val="FF9933"/>
          </a:solidFill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фильмы</a:t>
            </a:r>
            <a:endParaRPr lang="ru-RU" sz="2000" b="1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 flipV="1">
            <a:off x="5580112" y="4635974"/>
            <a:ext cx="432048" cy="305194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2051720" y="1988840"/>
            <a:ext cx="432048" cy="305194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1619672" y="3501008"/>
            <a:ext cx="288032" cy="54846"/>
          </a:xfrm>
          <a:prstGeom prst="line">
            <a:avLst/>
          </a:prstGeom>
          <a:ln w="508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7504" y="118373"/>
            <a:ext cx="892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solidFill>
                  <a:srgbClr val="669900"/>
                </a:solidFill>
              </a:rPr>
              <a:t>Модуль  № 4: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192.168.96.15\APXuB_foto\2018\Проект\IMG_00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496944" cy="637296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96136" y="5589240"/>
            <a:ext cx="3347864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Мастер-классы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192.168.96.15\APXuB_foto\2018\Проект\IMG_4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48464" cy="634170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452320" y="5589240"/>
            <a:ext cx="1691680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err="1" smtClean="0">
                <a:solidFill>
                  <a:schemeClr val="bg1"/>
                </a:solidFill>
              </a:rPr>
              <a:t>Квесты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96.15\APXuB_foto\2018\Проект\IMG_72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472" y="692696"/>
            <a:ext cx="8429000" cy="561662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084168" y="548680"/>
            <a:ext cx="2915816" cy="432048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Рыжий день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411760" y="332656"/>
            <a:ext cx="6732240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600" dirty="0" smtClean="0">
              <a:solidFill>
                <a:schemeClr val="bg1"/>
              </a:solidFill>
              <a:latin typeface="a_AntiqueTradyNr" pitchFamily="18" charset="-52"/>
            </a:endParaRPr>
          </a:p>
          <a:p>
            <a:pPr algn="r"/>
            <a:r>
              <a:rPr lang="ru-RU" sz="3600" b="1" dirty="0" smtClean="0"/>
              <a:t>План мероприятий по группам:</a:t>
            </a:r>
            <a:endParaRPr lang="ru-RU" sz="3600" dirty="0" smtClean="0">
              <a:solidFill>
                <a:schemeClr val="bg1"/>
              </a:solidFill>
              <a:latin typeface="a_AntiqueTradyNr" pitchFamily="18" charset="-52"/>
            </a:endParaRPr>
          </a:p>
          <a:p>
            <a:pPr algn="r"/>
            <a:endParaRPr lang="ru-RU" sz="36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980731"/>
          <a:ext cx="8496944" cy="3600397"/>
        </p:xfrm>
        <a:graphic>
          <a:graphicData uri="http://schemas.openxmlformats.org/drawingml/2006/table">
            <a:tbl>
              <a:tblPr/>
              <a:tblGrid>
                <a:gridCol w="2833298"/>
                <a:gridCol w="1395006"/>
                <a:gridCol w="1275969"/>
                <a:gridCol w="1395006"/>
                <a:gridCol w="1597665"/>
              </a:tblGrid>
              <a:tr h="800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Дети-инвалиды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Инвалиды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старше 18 лет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0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Категория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Опорно-двигательный аппарат</a:t>
                      </a: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Органы зрения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Опорно-двигательный аппарат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Органы зрения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Анималотерапия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Оздоровительный туризм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Спортивные площадки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Творческий калейдоскоп 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</a:p>
                  </a:txBody>
                  <a:tcPr marL="65405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289" name="Picture 1" descr="\\192.168.96.15\APXuB_foto\2018\Проект\IMG_70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653136"/>
            <a:ext cx="2784780" cy="194421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2290" name="Picture 2" descr="\\192.168.96.15\APXuB_foto\2018\Проект\DSC_34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653135"/>
            <a:ext cx="2952328" cy="1960807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2291" name="Picture 3" descr="\\192.168.96.15\APXuB_foto\2018\Проект\DSC_36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9150" y="4653136"/>
            <a:ext cx="2927346" cy="194421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932040" y="260648"/>
            <a:ext cx="4211960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600" dirty="0" smtClean="0">
              <a:solidFill>
                <a:schemeClr val="bg1"/>
              </a:solidFill>
              <a:latin typeface="a_AntiqueTradyNr" pitchFamily="18" charset="-52"/>
            </a:endParaRPr>
          </a:p>
          <a:p>
            <a:pPr algn="r"/>
            <a:r>
              <a:rPr lang="ru-RU" sz="3600" b="1" dirty="0" smtClean="0"/>
              <a:t>План мероприятий:</a:t>
            </a:r>
            <a:endParaRPr lang="ru-RU" sz="3600" dirty="0" smtClean="0">
              <a:solidFill>
                <a:schemeClr val="bg1"/>
              </a:solidFill>
              <a:latin typeface="a_AntiqueTradyNr" pitchFamily="18" charset="-52"/>
            </a:endParaRPr>
          </a:p>
          <a:p>
            <a:pPr algn="r"/>
            <a:endParaRPr lang="ru-RU" sz="36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79513" y="908720"/>
          <a:ext cx="8784976" cy="5912861"/>
        </p:xfrm>
        <a:graphic>
          <a:graphicData uri="http://schemas.openxmlformats.org/drawingml/2006/table">
            <a:tbl>
              <a:tblPr/>
              <a:tblGrid>
                <a:gridCol w="520591"/>
                <a:gridCol w="2537882"/>
                <a:gridCol w="2537882"/>
                <a:gridCol w="1236404"/>
                <a:gridCol w="1952217"/>
              </a:tblGrid>
              <a:tr h="487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п\п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мероприятия</a:t>
                      </a:r>
                    </a:p>
                  </a:txBody>
                  <a:tcPr marL="33775" marR="337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Место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проведения</a:t>
                      </a:r>
                    </a:p>
                  </a:txBody>
                  <a:tcPr marL="33775" marR="337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мероприятий</a:t>
                      </a:r>
                    </a:p>
                  </a:txBody>
                  <a:tcPr marL="33775" marR="337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благополучателей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8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Конные прогулки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АНО «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Иппотерапия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для всех»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Канистерапия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Парк «Роев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ручей»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190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Контактный зоопарк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Парк «Роев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ручей»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Тактильная терапия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Парк «Роев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ручей»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190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Скандинавская ходьба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ГПЗ «Столбы»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Йога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ГПЗ «Столбы»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Цигун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ГПЗ «Столбы»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Мастер-класс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Парк «Роев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ручей»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ГПЗ «Столбы»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43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Квест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Парк «Роев ручей»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8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«Роев ручей»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ГПЗ «Столбы»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Квиз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Парк «Роев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ручей»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7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ГПЗ «Столбы»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82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Массовое мероприятие </a:t>
                      </a: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open air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АНО «Иппотерапия для всех»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ГПЗ «Столбы» 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8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Парк флоры и фауны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«Роев ручей»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Тематическая встреча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ГПЗ «Столбы»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33775" marR="337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932040" y="404664"/>
            <a:ext cx="4211960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/>
              <a:t>:</a:t>
            </a:r>
            <a:endParaRPr lang="ru-RU" sz="3600" dirty="0" smtClean="0">
              <a:solidFill>
                <a:schemeClr val="bg1"/>
              </a:solidFill>
              <a:latin typeface="a_AntiqueTradyNr" pitchFamily="18" charset="-52"/>
            </a:endParaRPr>
          </a:p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Мероприятия 2018 года </a:t>
            </a:r>
          </a:p>
        </p:txBody>
      </p:sp>
      <p:pic>
        <p:nvPicPr>
          <p:cNvPr id="7171" name="Picture 3" descr="\\192.168.96.15\APXuB_foto\2018\Проект\IMG_43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844824"/>
            <a:ext cx="5035947" cy="335756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323528" y="1772816"/>
            <a:ext cx="38884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9933"/>
                </a:solidFill>
              </a:rPr>
              <a:t>Организовано:</a:t>
            </a:r>
          </a:p>
          <a:p>
            <a:endParaRPr lang="ru-RU" b="1" dirty="0" smtClean="0">
              <a:solidFill>
                <a:srgbClr val="FF9933"/>
              </a:solidFill>
            </a:endParaRPr>
          </a:p>
          <a:p>
            <a:r>
              <a:rPr lang="ru-RU" sz="3600" b="1" dirty="0" smtClean="0">
                <a:solidFill>
                  <a:srgbClr val="FF9933"/>
                </a:solidFill>
              </a:rPr>
              <a:t>39 </a:t>
            </a:r>
            <a:r>
              <a:rPr lang="ru-RU" sz="2800" b="1" dirty="0" smtClean="0"/>
              <a:t>выездных мероприятий</a:t>
            </a:r>
          </a:p>
          <a:p>
            <a:endParaRPr lang="ru-RU" sz="1400" b="1" dirty="0" smtClean="0">
              <a:solidFill>
                <a:srgbClr val="FF9933"/>
              </a:solidFill>
            </a:endParaRPr>
          </a:p>
          <a:p>
            <a:r>
              <a:rPr lang="ru-RU" sz="3600" b="1" dirty="0" smtClean="0">
                <a:solidFill>
                  <a:srgbClr val="FF9933"/>
                </a:solidFill>
              </a:rPr>
              <a:t>634</a:t>
            </a:r>
            <a:r>
              <a:rPr lang="ru-RU" b="1" dirty="0" smtClean="0"/>
              <a:t> </a:t>
            </a:r>
            <a:r>
              <a:rPr lang="ru-RU" sz="2800" b="1" dirty="0" smtClean="0"/>
              <a:t>инвалидов-участников </a:t>
            </a:r>
          </a:p>
          <a:p>
            <a:endParaRPr lang="ru-RU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9746" y="5733256"/>
            <a:ext cx="9274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Планируемый охват на </a:t>
            </a:r>
            <a:r>
              <a:rPr lang="ru-RU" sz="3200" b="1" dirty="0" smtClean="0">
                <a:solidFill>
                  <a:srgbClr val="669900"/>
                </a:solidFill>
              </a:rPr>
              <a:t>2018-2019 годы – 1373 человека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60648"/>
            <a:ext cx="9144000" cy="57606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/>
              <a:t>«</a:t>
            </a:r>
            <a:r>
              <a:rPr lang="en-US" sz="3600" b="1" dirty="0" err="1" smtClean="0"/>
              <a:t>nature#dive</a:t>
            </a:r>
            <a:r>
              <a:rPr lang="en-US" sz="3600" b="1" dirty="0" smtClean="0"/>
              <a:t> </a:t>
            </a:r>
            <a:r>
              <a:rPr lang="ru-RU" sz="3600" b="1" dirty="0" smtClean="0"/>
              <a:t>– погружение в мир природы» </a:t>
            </a:r>
            <a:endParaRPr lang="ru-RU" sz="3600" b="1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Похожее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712879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фото домиков на Столбах в Нарым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70485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60648"/>
            <a:ext cx="9144000" cy="57606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/>
              <a:t>«</a:t>
            </a:r>
            <a:r>
              <a:rPr lang="en-US" sz="3600" b="1" dirty="0" err="1" smtClean="0"/>
              <a:t>nature#dive</a:t>
            </a:r>
            <a:r>
              <a:rPr lang="en-US" sz="3600" b="1" dirty="0" smtClean="0"/>
              <a:t> </a:t>
            </a:r>
            <a:r>
              <a:rPr lang="ru-RU" sz="3600" b="1" dirty="0" smtClean="0"/>
              <a:t>– погружение в мир природы» </a:t>
            </a:r>
            <a:endParaRPr lang="ru-RU" sz="36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44624"/>
            <a:ext cx="3110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9933"/>
                </a:solidFill>
              </a:rPr>
              <a:t>Смета проекта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7" y="620688"/>
          <a:ext cx="8496944" cy="5230957"/>
        </p:xfrm>
        <a:graphic>
          <a:graphicData uri="http://schemas.openxmlformats.org/drawingml/2006/table">
            <a:tbl>
              <a:tblPr/>
              <a:tblGrid>
                <a:gridCol w="439054"/>
                <a:gridCol w="2917495"/>
                <a:gridCol w="1844031"/>
                <a:gridCol w="1624009"/>
                <a:gridCol w="1672355"/>
              </a:tblGrid>
              <a:tr h="426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услуги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Единица измерения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Цена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(рабочие дни)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Аренда гостевых домиков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5 домиков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4500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22500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Аренда экскурсионного павильона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4 часа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3500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3500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Аренда АБК для детской группы (для приема пищи)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3 часа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1500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Игра «Командное построение»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2 часа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2000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2000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Экскурсия по маршруту «Природа великий скульптор»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3 часа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700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2100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Мастер-класс «Оригами своими руками»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1 час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700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700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Страховка от несчастного случая 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1 чел./ 2 дня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2400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Доставка участников от улицы Свердловская до НПК «Нарым и обратно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2 дня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1500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3000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28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>
                          <a:latin typeface="Times New Roman"/>
                          <a:ea typeface="Calibri"/>
                          <a:cs typeface="Times New Roman"/>
                        </a:rPr>
                        <a:t>ИТОГО:</a:t>
                      </a:r>
                      <a:endParaRPr lang="ru-RU" sz="14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25133,20/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1256,66 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50" b="1" dirty="0">
                          <a:latin typeface="Times New Roman"/>
                          <a:ea typeface="Calibri"/>
                          <a:cs typeface="Times New Roman"/>
                        </a:rPr>
                        <a:t>на 1 человека</a:t>
                      </a:r>
                      <a:endParaRPr lang="ru-RU" sz="14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16016" y="91632"/>
            <a:ext cx="4320480" cy="45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333300"/>
                </a:solidFill>
                <a:latin typeface="Times New Roman"/>
                <a:ea typeface="Calibri"/>
                <a:cs typeface="Times New Roman"/>
              </a:rPr>
              <a:t>1256,66 руб. на 1 человека в день</a:t>
            </a:r>
            <a:endParaRPr lang="ru-RU" sz="2200" b="1" dirty="0">
              <a:solidFill>
                <a:srgbClr val="33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093296"/>
            <a:ext cx="9144000" cy="57606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/>
              <a:t>«</a:t>
            </a:r>
            <a:r>
              <a:rPr lang="en-US" sz="3600" b="1" dirty="0" err="1" smtClean="0"/>
              <a:t>nature#dive</a:t>
            </a:r>
            <a:r>
              <a:rPr lang="en-US" sz="3600" b="1" dirty="0" smtClean="0"/>
              <a:t> </a:t>
            </a:r>
            <a:r>
              <a:rPr lang="ru-RU" sz="3600" b="1" dirty="0" smtClean="0"/>
              <a:t>– погружение в мир природы» </a:t>
            </a:r>
            <a:endParaRPr lang="ru-RU" sz="36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5805264"/>
            <a:ext cx="9144000" cy="57606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Акция «</a:t>
            </a:r>
            <a:r>
              <a:rPr lang="ru-RU" sz="3600" b="1" dirty="0" err="1" smtClean="0">
                <a:solidFill>
                  <a:schemeClr val="bg1"/>
                </a:solidFill>
              </a:rPr>
              <a:t>ЗаСтолби</a:t>
            </a:r>
            <a:r>
              <a:rPr lang="ru-RU" sz="3600" b="1" dirty="0" smtClean="0">
                <a:solidFill>
                  <a:schemeClr val="bg1"/>
                </a:solidFill>
              </a:rPr>
              <a:t> Чистоту»</a:t>
            </a:r>
          </a:p>
        </p:txBody>
      </p:sp>
      <p:pic>
        <p:nvPicPr>
          <p:cNvPr id="1026" name="Picture 2" descr="C:\Users\Pranko\Desktop\чисто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0648"/>
            <a:ext cx="7452320" cy="558924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123728" y="188640"/>
            <a:ext cx="7020272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600" dirty="0" smtClean="0">
              <a:solidFill>
                <a:schemeClr val="bg1"/>
              </a:solidFill>
              <a:latin typeface="a_AntiqueTradyNr" pitchFamily="18" charset="-52"/>
            </a:endParaRPr>
          </a:p>
          <a:p>
            <a:pPr algn="r"/>
            <a:r>
              <a:rPr lang="ru-RU" sz="3600" b="1" dirty="0" smtClean="0"/>
              <a:t>Ожидаемые результаты проекта:</a:t>
            </a:r>
            <a:endParaRPr lang="ru-RU" sz="3600" dirty="0" smtClean="0"/>
          </a:p>
          <a:p>
            <a:pPr algn="r"/>
            <a:endParaRPr lang="ru-RU" sz="36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908720"/>
            <a:ext cx="878497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9933"/>
                </a:solidFill>
              </a:rPr>
              <a:t>Количественные результаты:  </a:t>
            </a:r>
          </a:p>
          <a:p>
            <a:r>
              <a:rPr lang="ru-RU" sz="2000" b="1" dirty="0" smtClean="0"/>
              <a:t>  </a:t>
            </a:r>
          </a:p>
          <a:p>
            <a:r>
              <a:rPr lang="ru-RU" sz="2000" b="1" dirty="0" smtClean="0"/>
              <a:t>охват численности </a:t>
            </a:r>
            <a:r>
              <a:rPr lang="ru-RU" sz="2000" b="1" dirty="0" err="1" smtClean="0"/>
              <a:t>благополучателей</a:t>
            </a:r>
            <a:r>
              <a:rPr lang="ru-RU" sz="2000" b="1" dirty="0" smtClean="0"/>
              <a:t>;</a:t>
            </a:r>
          </a:p>
          <a:p>
            <a:endParaRPr lang="ru-RU" sz="800" b="1" dirty="0" smtClean="0"/>
          </a:p>
          <a:p>
            <a:r>
              <a:rPr lang="ru-RU" sz="2000" b="1" dirty="0" smtClean="0"/>
              <a:t>количество организованных инклюзивных площадок;</a:t>
            </a:r>
          </a:p>
          <a:p>
            <a:endParaRPr lang="ru-RU" sz="800" b="1" dirty="0" smtClean="0"/>
          </a:p>
          <a:p>
            <a:r>
              <a:rPr lang="ru-RU" sz="2000" b="1" dirty="0" smtClean="0"/>
              <a:t>количество </a:t>
            </a:r>
            <a:r>
              <a:rPr lang="ru-RU" sz="2000" b="1" dirty="0" err="1" smtClean="0"/>
              <a:t>благополучателей</a:t>
            </a:r>
            <a:r>
              <a:rPr lang="ru-RU" sz="2000" b="1" dirty="0" smtClean="0"/>
              <a:t>, пожелавших участвовать в волонтерской деятельности;</a:t>
            </a:r>
          </a:p>
          <a:p>
            <a:endParaRPr lang="ru-RU" sz="800" b="1" dirty="0" smtClean="0"/>
          </a:p>
          <a:p>
            <a:r>
              <a:rPr lang="ru-RU" sz="2000" b="1" dirty="0" smtClean="0"/>
              <a:t>увеличение количества НКО, вовлеченных в работу проекта.</a:t>
            </a:r>
          </a:p>
          <a:p>
            <a:endParaRPr lang="ru-RU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772816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204864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636912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356992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298" name="Picture 2" descr="\\192.168.96.15\APXuB_foto\2018\Проект\IMG_4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789040"/>
            <a:ext cx="4063915" cy="270949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55299" name="Picture 3" descr="\\192.168.96.15\APXuB_foto\2018\ЙОГА\Семенкевич А.Ю\DSC_13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590" y="3789040"/>
            <a:ext cx="4115402" cy="273630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267744" y="188640"/>
            <a:ext cx="6876256" cy="432048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600" dirty="0" smtClean="0">
              <a:solidFill>
                <a:schemeClr val="bg1"/>
              </a:solidFill>
              <a:latin typeface="a_AntiqueTradyNr" pitchFamily="18" charset="-52"/>
            </a:endParaRPr>
          </a:p>
          <a:p>
            <a:pPr algn="r"/>
            <a:r>
              <a:rPr lang="ru-RU" sz="3600" b="1" dirty="0" smtClean="0"/>
              <a:t>Ожидаемые результаты проекта:</a:t>
            </a:r>
            <a:endParaRPr lang="ru-RU" sz="3600" dirty="0" smtClean="0"/>
          </a:p>
          <a:p>
            <a:pPr algn="r"/>
            <a:endParaRPr lang="ru-RU" sz="36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836712"/>
            <a:ext cx="878497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9933"/>
                </a:solidFill>
              </a:rPr>
              <a:t>Качественные результаты:</a:t>
            </a:r>
          </a:p>
          <a:p>
            <a:endParaRPr lang="ru-RU" sz="800" b="1" dirty="0" smtClean="0">
              <a:solidFill>
                <a:srgbClr val="FF9933"/>
              </a:solidFill>
            </a:endParaRPr>
          </a:p>
          <a:p>
            <a:endParaRPr lang="ru-RU" sz="500" b="1" dirty="0" smtClean="0">
              <a:solidFill>
                <a:srgbClr val="FF9933"/>
              </a:solidFill>
            </a:endParaRPr>
          </a:p>
          <a:p>
            <a:r>
              <a:rPr lang="ru-RU" sz="2000" dirty="0" smtClean="0"/>
              <a:t>степень удовлетворенности </a:t>
            </a:r>
            <a:r>
              <a:rPr lang="ru-RU" sz="2000" dirty="0" err="1" smtClean="0"/>
              <a:t>благополучателей</a:t>
            </a:r>
            <a:r>
              <a:rPr lang="ru-RU" sz="2000" dirty="0" smtClean="0"/>
              <a:t> от участия в проекте;</a:t>
            </a:r>
          </a:p>
          <a:p>
            <a:pPr>
              <a:buFont typeface="Arial" pitchFamily="34" charset="0"/>
              <a:buChar char="•"/>
            </a:pPr>
            <a:endParaRPr lang="ru-RU" sz="800" dirty="0" smtClean="0"/>
          </a:p>
          <a:p>
            <a:r>
              <a:rPr lang="ru-RU" sz="2000" dirty="0" smtClean="0"/>
              <a:t>положительная динамика </a:t>
            </a:r>
            <a:r>
              <a:rPr lang="ru-RU" sz="2000" dirty="0" err="1" smtClean="0"/>
              <a:t>психо-эмоционального</a:t>
            </a:r>
            <a:r>
              <a:rPr lang="ru-RU" sz="2000" dirty="0" smtClean="0"/>
              <a:t> состояния несовершеннолетних в начале проекта и к моменту его завершения;</a:t>
            </a:r>
          </a:p>
          <a:p>
            <a:endParaRPr lang="ru-RU" sz="800" dirty="0" smtClean="0"/>
          </a:p>
          <a:p>
            <a:r>
              <a:rPr lang="ru-RU" sz="2000" dirty="0" smtClean="0"/>
              <a:t>повышение </a:t>
            </a:r>
            <a:r>
              <a:rPr lang="ru-RU" sz="2000" dirty="0" err="1" smtClean="0"/>
              <a:t>коммуникативности</a:t>
            </a:r>
            <a:r>
              <a:rPr lang="ru-RU" sz="2000" dirty="0" smtClean="0"/>
              <a:t> </a:t>
            </a:r>
            <a:r>
              <a:rPr lang="ru-RU" sz="2000" dirty="0" err="1" smtClean="0"/>
              <a:t>благополучателей</a:t>
            </a:r>
            <a:r>
              <a:rPr lang="ru-RU" sz="2000" dirty="0" smtClean="0"/>
              <a:t>;</a:t>
            </a:r>
          </a:p>
          <a:p>
            <a:endParaRPr lang="ru-RU" sz="800" dirty="0" smtClean="0"/>
          </a:p>
          <a:p>
            <a:r>
              <a:rPr lang="ru-RU" sz="2000" dirty="0" smtClean="0"/>
              <a:t>повышение доступности объектов – участников проекта для людей с ограниченными возможностями здоровья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212976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556792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1988840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708920"/>
            <a:ext cx="72008" cy="216024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6322" name="Picture 2" descr="\\192.168.96.15\APXuB_foto\2018\Проект\IMG_44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789040"/>
            <a:ext cx="4717238" cy="288032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4097" name="Picture 1" descr="\\192.168.96.15\APXuB_foto\2018\!доступная среда\2018_08_15 Доступная среда Столбы\2018_08_16\DSC_4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789040"/>
            <a:ext cx="4228389" cy="2808312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331640" y="404664"/>
            <a:ext cx="7812360" cy="504056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600" dirty="0" smtClean="0">
              <a:solidFill>
                <a:schemeClr val="bg1"/>
              </a:solidFill>
              <a:latin typeface="a_AntiqueTradyNr" pitchFamily="18" charset="-52"/>
            </a:endParaRPr>
          </a:p>
          <a:p>
            <a:pPr algn="r"/>
            <a:r>
              <a:rPr lang="ru-RU" sz="3600" b="1" dirty="0" smtClean="0"/>
              <a:t>Оценка эффективности мероприятий:</a:t>
            </a:r>
            <a:endParaRPr lang="ru-RU" sz="3600" dirty="0" smtClean="0"/>
          </a:p>
          <a:p>
            <a:pPr algn="r"/>
            <a:endParaRPr lang="ru-RU" sz="3600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12776"/>
            <a:ext cx="83529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dirty="0" smtClean="0">
                <a:solidFill>
                  <a:srgbClr val="FF9933"/>
                </a:solidFill>
              </a:rPr>
              <a:t>При работе с детьми </a:t>
            </a:r>
          </a:p>
          <a:p>
            <a:pPr lvl="0"/>
            <a:r>
              <a:rPr lang="ru-RU" sz="2800" b="1" dirty="0" smtClean="0"/>
              <a:t>методики </a:t>
            </a:r>
            <a:r>
              <a:rPr lang="ru-RU" sz="2800" b="1" dirty="0" err="1" smtClean="0"/>
              <a:t>Басса-Дарки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Люшера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Спилбергера</a:t>
            </a:r>
            <a:r>
              <a:rPr lang="ru-RU" sz="2800" b="1" dirty="0" smtClean="0"/>
              <a:t> , </a:t>
            </a:r>
          </a:p>
          <a:p>
            <a:pPr lvl="0"/>
            <a:r>
              <a:rPr lang="ru-RU" sz="2000" b="1" dirty="0" smtClean="0"/>
              <a:t>которые помогут оценить общее состояние ребенка </a:t>
            </a:r>
          </a:p>
          <a:p>
            <a:pPr lvl="0"/>
            <a:endParaRPr lang="ru-RU" b="1" dirty="0" smtClean="0">
              <a:solidFill>
                <a:srgbClr val="FF9933"/>
              </a:solidFill>
            </a:endParaRPr>
          </a:p>
          <a:p>
            <a:pPr lvl="0"/>
            <a:r>
              <a:rPr lang="ru-RU" sz="3600" b="1" dirty="0" smtClean="0">
                <a:solidFill>
                  <a:srgbClr val="FF9933"/>
                </a:solidFill>
              </a:rPr>
              <a:t>При работе со взрослыми </a:t>
            </a:r>
          </a:p>
          <a:p>
            <a:pPr lvl="0"/>
            <a:r>
              <a:rPr lang="ru-RU" sz="2800" b="1" dirty="0" smtClean="0"/>
              <a:t>метод анкетирования, </a:t>
            </a:r>
          </a:p>
          <a:p>
            <a:pPr lvl="0"/>
            <a:r>
              <a:rPr lang="ru-RU" sz="2000" b="1" dirty="0" smtClean="0"/>
              <a:t>достоверный и простой в сборе и анализе полученных данных</a:t>
            </a:r>
          </a:p>
          <a:p>
            <a:pPr lvl="0"/>
            <a:endParaRPr lang="ru-RU" b="1" dirty="0" smtClean="0"/>
          </a:p>
          <a:p>
            <a:pPr lvl="0"/>
            <a:r>
              <a:rPr lang="ru-RU" sz="3600" b="1" dirty="0" smtClean="0">
                <a:solidFill>
                  <a:srgbClr val="FF9933"/>
                </a:solidFill>
              </a:rPr>
              <a:t>При работе с пожилыми </a:t>
            </a:r>
          </a:p>
          <a:p>
            <a:pPr lvl="0"/>
            <a:r>
              <a:rPr lang="ru-RU" sz="2800" b="1" dirty="0" smtClean="0"/>
              <a:t>метод опроса </a:t>
            </a:r>
          </a:p>
          <a:p>
            <a:pPr lvl="0"/>
            <a:r>
              <a:rPr lang="ru-RU" sz="2000" b="1" dirty="0" smtClean="0"/>
              <a:t>как имеющий для  данной категории большую значимость, чем для </a:t>
            </a:r>
            <a:r>
              <a:rPr lang="ru-RU" sz="2000" b="1" dirty="0" err="1" smtClean="0"/>
              <a:t>благополучателей</a:t>
            </a:r>
            <a:r>
              <a:rPr lang="ru-RU" sz="2000" b="1" dirty="0" smtClean="0"/>
              <a:t> других возрастов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6632"/>
            <a:ext cx="892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9933"/>
                </a:solidFill>
              </a:rPr>
              <a:t>Перспектива проекта:</a:t>
            </a:r>
          </a:p>
        </p:txBody>
      </p:sp>
      <p:pic>
        <p:nvPicPr>
          <p:cNvPr id="2050" name="Picture 2" descr="C:\Users\Pranko\Desktop\кар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103071" cy="5804127"/>
          </a:xfrm>
          <a:prstGeom prst="rect">
            <a:avLst/>
          </a:prstGeom>
          <a:noFill/>
        </p:spPr>
      </p:pic>
      <p:pic>
        <p:nvPicPr>
          <p:cNvPr id="2051" name="Picture 3" descr="C:\Users\Pranko\Desktop\знач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3" y="3501008"/>
            <a:ext cx="360040" cy="582360"/>
          </a:xfrm>
          <a:prstGeom prst="rect">
            <a:avLst/>
          </a:prstGeom>
          <a:noFill/>
        </p:spPr>
      </p:pic>
      <p:pic>
        <p:nvPicPr>
          <p:cNvPr id="5" name="Picture 3" descr="C:\Users\Pranko\Desktop\знач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725144"/>
            <a:ext cx="360040" cy="582360"/>
          </a:xfrm>
          <a:prstGeom prst="rect">
            <a:avLst/>
          </a:prstGeom>
          <a:noFill/>
        </p:spPr>
      </p:pic>
      <p:pic>
        <p:nvPicPr>
          <p:cNvPr id="6" name="Picture 3" descr="C:\Users\Pranko\Desktop\знач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789040"/>
            <a:ext cx="360040" cy="582360"/>
          </a:xfrm>
          <a:prstGeom prst="rect">
            <a:avLst/>
          </a:prstGeom>
          <a:noFill/>
        </p:spPr>
      </p:pic>
      <p:pic>
        <p:nvPicPr>
          <p:cNvPr id="7" name="Picture 3" descr="C:\Users\Pranko\Desktop\знач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429000"/>
            <a:ext cx="360040" cy="582360"/>
          </a:xfrm>
          <a:prstGeom prst="rect">
            <a:avLst/>
          </a:prstGeom>
          <a:noFill/>
        </p:spPr>
      </p:pic>
      <p:pic>
        <p:nvPicPr>
          <p:cNvPr id="8" name="Picture 3" descr="C:\Users\Pranko\Desktop\знач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708920"/>
            <a:ext cx="360040" cy="582360"/>
          </a:xfrm>
          <a:prstGeom prst="rect">
            <a:avLst/>
          </a:prstGeom>
          <a:noFill/>
        </p:spPr>
      </p:pic>
      <p:pic>
        <p:nvPicPr>
          <p:cNvPr id="9" name="Picture 3" descr="C:\Users\Pranko\Desktop\знач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573016"/>
            <a:ext cx="360040" cy="582360"/>
          </a:xfrm>
          <a:prstGeom prst="rect">
            <a:avLst/>
          </a:prstGeom>
          <a:noFill/>
        </p:spPr>
      </p:pic>
      <p:pic>
        <p:nvPicPr>
          <p:cNvPr id="10" name="Picture 3" descr="C:\Users\Pranko\Desktop\знач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365104"/>
            <a:ext cx="360040" cy="582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is96\user$\методический отдел\Мои документы\МЕТОДИЧЕСКАЯ\ПРОЕКТЫ\2018\Мир природы, открытый для всех\Птица_Символ проек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848872" cy="588665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67544" y="620688"/>
            <a:ext cx="2843808" cy="504056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err="1" smtClean="0">
                <a:solidFill>
                  <a:schemeClr val="bg1"/>
                </a:solidFill>
              </a:rPr>
              <a:t>Арт-объект</a:t>
            </a:r>
            <a:endParaRPr lang="ru-RU" sz="36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44624"/>
            <a:ext cx="8136904" cy="720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9933"/>
                </a:solidFill>
                <a:latin typeface="Times New Roman" pitchFamily="18" charset="0"/>
                <a:cs typeface="Times New Roman" pitchFamily="18" charset="0"/>
              </a:rPr>
              <a:t>Что подарит проект участникам?</a:t>
            </a:r>
            <a:endParaRPr lang="ru-RU" sz="4000" b="1" dirty="0">
              <a:solidFill>
                <a:srgbClr val="FF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86925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Оздоровление всех аспектов жизни.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6" y="2564904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Радость свободы. Наслаждение общением и единение с миром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28184" y="2505670"/>
            <a:ext cx="2483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Цветение Сердца. Чувствование и понимание природы.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3528" y="2492896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Здоровье. Улучшение самочувствия.</a:t>
            </a:r>
          </a:p>
          <a:p>
            <a:pPr algn="ctr"/>
            <a:r>
              <a:rPr lang="ru-RU" b="1" dirty="0" smtClean="0"/>
              <a:t>Избавление от боли. </a:t>
            </a:r>
            <a:endParaRPr lang="ru-RU" b="1" dirty="0"/>
          </a:p>
        </p:txBody>
      </p:sp>
      <p:pic>
        <p:nvPicPr>
          <p:cNvPr id="2053" name="Picture 5" descr="\\192.168.96.16\media\1\ICON\che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908720"/>
            <a:ext cx="1440160" cy="1448250"/>
          </a:xfrm>
          <a:prstGeom prst="rect">
            <a:avLst/>
          </a:prstGeom>
          <a:noFill/>
        </p:spPr>
      </p:pic>
      <p:pic>
        <p:nvPicPr>
          <p:cNvPr id="2054" name="Picture 6" descr="\\192.168.96.16\media\1\ICON\kres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908720"/>
            <a:ext cx="1467222" cy="1483990"/>
          </a:xfrm>
          <a:prstGeom prst="rect">
            <a:avLst/>
          </a:prstGeom>
          <a:noFill/>
        </p:spPr>
      </p:pic>
      <p:pic>
        <p:nvPicPr>
          <p:cNvPr id="2055" name="Picture 7" descr="\\192.168.96.16\media\1\ICON\smai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3573016"/>
            <a:ext cx="1512570" cy="1521068"/>
          </a:xfrm>
          <a:prstGeom prst="rect">
            <a:avLst/>
          </a:prstGeom>
          <a:noFill/>
        </p:spPr>
      </p:pic>
      <p:pic>
        <p:nvPicPr>
          <p:cNvPr id="2056" name="Picture 8" descr="\\192.168.96.16\media\1\ICON\knopk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5811912"/>
            <a:ext cx="3924591" cy="785440"/>
          </a:xfrm>
          <a:prstGeom prst="rect">
            <a:avLst/>
          </a:prstGeom>
          <a:noFill/>
        </p:spPr>
      </p:pic>
      <p:pic>
        <p:nvPicPr>
          <p:cNvPr id="2057" name="Picture 9" descr="\\192.168.96.16\media\1\ICON\serdc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908720"/>
            <a:ext cx="1368152" cy="137583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5364088" y="5229200"/>
            <a:ext cx="1735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Рост Сознания. </a:t>
            </a:r>
            <a:endParaRPr lang="ru-RU" b="1" dirty="0"/>
          </a:p>
        </p:txBody>
      </p:sp>
      <p:pic>
        <p:nvPicPr>
          <p:cNvPr id="2058" name="Picture 10" descr="\\192.168.96.16\media\1\ICON\raket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3573016"/>
            <a:ext cx="1503720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9672" y="4235604"/>
            <a:ext cx="7272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9933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4800" b="1" dirty="0">
              <a:solidFill>
                <a:srgbClr val="FF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6165304"/>
            <a:ext cx="8532440" cy="504056"/>
          </a:xfrm>
          <a:prstGeom prst="rect">
            <a:avLst/>
          </a:prstGeom>
          <a:solidFill>
            <a:srgbClr val="669900"/>
          </a:solidFill>
          <a:ln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«Мир природы, открытый для всех»</a:t>
            </a:r>
          </a:p>
          <a:p>
            <a:pPr algn="r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Мои полученные файлы\download_img.ph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7040782" cy="396044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1278</Words>
  <Application>Microsoft Office PowerPoint</Application>
  <PresentationFormat>Экран (4:3)</PresentationFormat>
  <Paragraphs>384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</vt:vector>
  </TitlesOfParts>
  <Company>uszn96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Pranko</dc:creator>
  <cp:lastModifiedBy>Pranko</cp:lastModifiedBy>
  <cp:revision>297</cp:revision>
  <dcterms:created xsi:type="dcterms:W3CDTF">2018-08-14T04:57:07Z</dcterms:created>
  <dcterms:modified xsi:type="dcterms:W3CDTF">2018-08-20T06:26:35Z</dcterms:modified>
</cp:coreProperties>
</file>